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52" r:id="rId1"/>
  </p:sldMasterIdLst>
  <p:notesMasterIdLst>
    <p:notesMasterId r:id="rId28"/>
  </p:notesMasterIdLst>
  <p:sldIdLst>
    <p:sldId id="286" r:id="rId2"/>
    <p:sldId id="258" r:id="rId3"/>
    <p:sldId id="261" r:id="rId4"/>
    <p:sldId id="262" r:id="rId5"/>
    <p:sldId id="263" r:id="rId6"/>
    <p:sldId id="264" r:id="rId7"/>
    <p:sldId id="265" r:id="rId8"/>
    <p:sldId id="266" r:id="rId9"/>
    <p:sldId id="267" r:id="rId10"/>
    <p:sldId id="268" r:id="rId11"/>
    <p:sldId id="269" r:id="rId12"/>
    <p:sldId id="270" r:id="rId13"/>
    <p:sldId id="271" r:id="rId14"/>
    <p:sldId id="272" r:id="rId15"/>
    <p:sldId id="273" r:id="rId16"/>
    <p:sldId id="274" r:id="rId17"/>
    <p:sldId id="275" r:id="rId18"/>
    <p:sldId id="276" r:id="rId19"/>
    <p:sldId id="277" r:id="rId20"/>
    <p:sldId id="278" r:id="rId21"/>
    <p:sldId id="279" r:id="rId22"/>
    <p:sldId id="280" r:id="rId23"/>
    <p:sldId id="281" r:id="rId24"/>
    <p:sldId id="283" r:id="rId25"/>
    <p:sldId id="285" r:id="rId26"/>
    <p:sldId id="282" r:id="rId27"/>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825500" rtl="0" fontAlgn="auto" latinLnBrk="0" hangingPunct="0">
      <a:lnSpc>
        <a:spcPct val="100000"/>
      </a:lnSpc>
      <a:spcBef>
        <a:spcPts val="1000"/>
      </a:spcBef>
      <a:spcAft>
        <a:spcPts val="0"/>
      </a:spcAft>
      <a:buClrTx/>
      <a:buSzTx/>
      <a:buFontTx/>
      <a:buNone/>
      <a:tabLst/>
      <a:defRPr kumimoji="0" sz="4800" b="0" i="0" u="none" strike="noStrike" cap="none" spc="0" normalizeH="0" baseline="0">
        <a:ln>
          <a:noFill/>
        </a:ln>
        <a:solidFill>
          <a:schemeClr val="accent4">
            <a:hueOff val="-3600000"/>
            <a:lumOff val="-20194"/>
          </a:schemeClr>
        </a:solidFill>
        <a:effectLst/>
        <a:uFillTx/>
        <a:latin typeface="+mn-lt"/>
        <a:ea typeface="+mn-ea"/>
        <a:cs typeface="+mn-cs"/>
        <a:sym typeface="Avenir Book"/>
      </a:defRPr>
    </a:lvl1pPr>
    <a:lvl2pPr marL="0" marR="0" indent="228600" algn="l" defTabSz="825500" rtl="0" fontAlgn="auto" latinLnBrk="0" hangingPunct="0">
      <a:lnSpc>
        <a:spcPct val="100000"/>
      </a:lnSpc>
      <a:spcBef>
        <a:spcPts val="1000"/>
      </a:spcBef>
      <a:spcAft>
        <a:spcPts val="0"/>
      </a:spcAft>
      <a:buClrTx/>
      <a:buSzTx/>
      <a:buFontTx/>
      <a:buNone/>
      <a:tabLst/>
      <a:defRPr kumimoji="0" sz="4800" b="0" i="0" u="none" strike="noStrike" cap="none" spc="0" normalizeH="0" baseline="0">
        <a:ln>
          <a:noFill/>
        </a:ln>
        <a:solidFill>
          <a:schemeClr val="accent4">
            <a:hueOff val="-3600000"/>
            <a:lumOff val="-20194"/>
          </a:schemeClr>
        </a:solidFill>
        <a:effectLst/>
        <a:uFillTx/>
        <a:latin typeface="+mn-lt"/>
        <a:ea typeface="+mn-ea"/>
        <a:cs typeface="+mn-cs"/>
        <a:sym typeface="Avenir Book"/>
      </a:defRPr>
    </a:lvl2pPr>
    <a:lvl3pPr marL="0" marR="0" indent="457200" algn="l" defTabSz="825500" rtl="0" fontAlgn="auto" latinLnBrk="0" hangingPunct="0">
      <a:lnSpc>
        <a:spcPct val="100000"/>
      </a:lnSpc>
      <a:spcBef>
        <a:spcPts val="1000"/>
      </a:spcBef>
      <a:spcAft>
        <a:spcPts val="0"/>
      </a:spcAft>
      <a:buClrTx/>
      <a:buSzTx/>
      <a:buFontTx/>
      <a:buNone/>
      <a:tabLst/>
      <a:defRPr kumimoji="0" sz="4800" b="0" i="0" u="none" strike="noStrike" cap="none" spc="0" normalizeH="0" baseline="0">
        <a:ln>
          <a:noFill/>
        </a:ln>
        <a:solidFill>
          <a:schemeClr val="accent4">
            <a:hueOff val="-3600000"/>
            <a:lumOff val="-20194"/>
          </a:schemeClr>
        </a:solidFill>
        <a:effectLst/>
        <a:uFillTx/>
        <a:latin typeface="+mn-lt"/>
        <a:ea typeface="+mn-ea"/>
        <a:cs typeface="+mn-cs"/>
        <a:sym typeface="Avenir Book"/>
      </a:defRPr>
    </a:lvl3pPr>
    <a:lvl4pPr marL="0" marR="0" indent="685800" algn="l" defTabSz="825500" rtl="0" fontAlgn="auto" latinLnBrk="0" hangingPunct="0">
      <a:lnSpc>
        <a:spcPct val="100000"/>
      </a:lnSpc>
      <a:spcBef>
        <a:spcPts val="1000"/>
      </a:spcBef>
      <a:spcAft>
        <a:spcPts val="0"/>
      </a:spcAft>
      <a:buClrTx/>
      <a:buSzTx/>
      <a:buFontTx/>
      <a:buNone/>
      <a:tabLst/>
      <a:defRPr kumimoji="0" sz="4800" b="0" i="0" u="none" strike="noStrike" cap="none" spc="0" normalizeH="0" baseline="0">
        <a:ln>
          <a:noFill/>
        </a:ln>
        <a:solidFill>
          <a:schemeClr val="accent4">
            <a:hueOff val="-3600000"/>
            <a:lumOff val="-20194"/>
          </a:schemeClr>
        </a:solidFill>
        <a:effectLst/>
        <a:uFillTx/>
        <a:latin typeface="+mn-lt"/>
        <a:ea typeface="+mn-ea"/>
        <a:cs typeface="+mn-cs"/>
        <a:sym typeface="Avenir Book"/>
      </a:defRPr>
    </a:lvl4pPr>
    <a:lvl5pPr marL="0" marR="0" indent="914400" algn="l" defTabSz="825500" rtl="0" fontAlgn="auto" latinLnBrk="0" hangingPunct="0">
      <a:lnSpc>
        <a:spcPct val="100000"/>
      </a:lnSpc>
      <a:spcBef>
        <a:spcPts val="1000"/>
      </a:spcBef>
      <a:spcAft>
        <a:spcPts val="0"/>
      </a:spcAft>
      <a:buClrTx/>
      <a:buSzTx/>
      <a:buFontTx/>
      <a:buNone/>
      <a:tabLst/>
      <a:defRPr kumimoji="0" sz="4800" b="0" i="0" u="none" strike="noStrike" cap="none" spc="0" normalizeH="0" baseline="0">
        <a:ln>
          <a:noFill/>
        </a:ln>
        <a:solidFill>
          <a:schemeClr val="accent4">
            <a:hueOff val="-3600000"/>
            <a:lumOff val="-20194"/>
          </a:schemeClr>
        </a:solidFill>
        <a:effectLst/>
        <a:uFillTx/>
        <a:latin typeface="+mn-lt"/>
        <a:ea typeface="+mn-ea"/>
        <a:cs typeface="+mn-cs"/>
        <a:sym typeface="Avenir Book"/>
      </a:defRPr>
    </a:lvl5pPr>
    <a:lvl6pPr marL="0" marR="0" indent="1143000" algn="l" defTabSz="825500" rtl="0" fontAlgn="auto" latinLnBrk="0" hangingPunct="0">
      <a:lnSpc>
        <a:spcPct val="100000"/>
      </a:lnSpc>
      <a:spcBef>
        <a:spcPts val="1000"/>
      </a:spcBef>
      <a:spcAft>
        <a:spcPts val="0"/>
      </a:spcAft>
      <a:buClrTx/>
      <a:buSzTx/>
      <a:buFontTx/>
      <a:buNone/>
      <a:tabLst/>
      <a:defRPr kumimoji="0" sz="4800" b="0" i="0" u="none" strike="noStrike" cap="none" spc="0" normalizeH="0" baseline="0">
        <a:ln>
          <a:noFill/>
        </a:ln>
        <a:solidFill>
          <a:schemeClr val="accent4">
            <a:hueOff val="-3600000"/>
            <a:lumOff val="-20194"/>
          </a:schemeClr>
        </a:solidFill>
        <a:effectLst/>
        <a:uFillTx/>
        <a:latin typeface="+mn-lt"/>
        <a:ea typeface="+mn-ea"/>
        <a:cs typeface="+mn-cs"/>
        <a:sym typeface="Avenir Book"/>
      </a:defRPr>
    </a:lvl6pPr>
    <a:lvl7pPr marL="0" marR="0" indent="1371600" algn="l" defTabSz="825500" rtl="0" fontAlgn="auto" latinLnBrk="0" hangingPunct="0">
      <a:lnSpc>
        <a:spcPct val="100000"/>
      </a:lnSpc>
      <a:spcBef>
        <a:spcPts val="1000"/>
      </a:spcBef>
      <a:spcAft>
        <a:spcPts val="0"/>
      </a:spcAft>
      <a:buClrTx/>
      <a:buSzTx/>
      <a:buFontTx/>
      <a:buNone/>
      <a:tabLst/>
      <a:defRPr kumimoji="0" sz="4800" b="0" i="0" u="none" strike="noStrike" cap="none" spc="0" normalizeH="0" baseline="0">
        <a:ln>
          <a:noFill/>
        </a:ln>
        <a:solidFill>
          <a:schemeClr val="accent4">
            <a:hueOff val="-3600000"/>
            <a:lumOff val="-20194"/>
          </a:schemeClr>
        </a:solidFill>
        <a:effectLst/>
        <a:uFillTx/>
        <a:latin typeface="+mn-lt"/>
        <a:ea typeface="+mn-ea"/>
        <a:cs typeface="+mn-cs"/>
        <a:sym typeface="Avenir Book"/>
      </a:defRPr>
    </a:lvl7pPr>
    <a:lvl8pPr marL="0" marR="0" indent="1600200" algn="l" defTabSz="825500" rtl="0" fontAlgn="auto" latinLnBrk="0" hangingPunct="0">
      <a:lnSpc>
        <a:spcPct val="100000"/>
      </a:lnSpc>
      <a:spcBef>
        <a:spcPts val="1000"/>
      </a:spcBef>
      <a:spcAft>
        <a:spcPts val="0"/>
      </a:spcAft>
      <a:buClrTx/>
      <a:buSzTx/>
      <a:buFontTx/>
      <a:buNone/>
      <a:tabLst/>
      <a:defRPr kumimoji="0" sz="4800" b="0" i="0" u="none" strike="noStrike" cap="none" spc="0" normalizeH="0" baseline="0">
        <a:ln>
          <a:noFill/>
        </a:ln>
        <a:solidFill>
          <a:schemeClr val="accent4">
            <a:hueOff val="-3600000"/>
            <a:lumOff val="-20194"/>
          </a:schemeClr>
        </a:solidFill>
        <a:effectLst/>
        <a:uFillTx/>
        <a:latin typeface="+mn-lt"/>
        <a:ea typeface="+mn-ea"/>
        <a:cs typeface="+mn-cs"/>
        <a:sym typeface="Avenir Book"/>
      </a:defRPr>
    </a:lvl8pPr>
    <a:lvl9pPr marL="0" marR="0" indent="1828800" algn="l" defTabSz="825500" rtl="0" fontAlgn="auto" latinLnBrk="0" hangingPunct="0">
      <a:lnSpc>
        <a:spcPct val="100000"/>
      </a:lnSpc>
      <a:spcBef>
        <a:spcPts val="1000"/>
      </a:spcBef>
      <a:spcAft>
        <a:spcPts val="0"/>
      </a:spcAft>
      <a:buClrTx/>
      <a:buSzTx/>
      <a:buFontTx/>
      <a:buNone/>
      <a:tabLst/>
      <a:defRPr kumimoji="0" sz="4800" b="0" i="0" u="none" strike="noStrike" cap="none" spc="0" normalizeH="0" baseline="0">
        <a:ln>
          <a:noFill/>
        </a:ln>
        <a:solidFill>
          <a:schemeClr val="accent4">
            <a:hueOff val="-3600000"/>
            <a:lumOff val="-20194"/>
          </a:schemeClr>
        </a:solidFill>
        <a:effectLst/>
        <a:uFillTx/>
        <a:latin typeface="+mn-lt"/>
        <a:ea typeface="+mn-ea"/>
        <a:cs typeface="+mn-cs"/>
        <a:sym typeface="Avenir Book"/>
      </a:defRPr>
    </a:lvl9pPr>
  </p:defaultTextStyle>
  <p:extLst>
    <p:ext uri="{EFAFB233-063F-42B5-8137-9DF3F51BA10A}">
      <p15:sldGuideLst xmlns:p15="http://schemas.microsoft.com/office/powerpoint/2012/main">
        <p15:guide id="1" orient="horz" pos="4320">
          <p15:clr>
            <a:srgbClr val="A4A3A4"/>
          </p15:clr>
        </p15:guide>
        <p15:guide id="2" pos="76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33BA23B1-9221-436E-865A-0063620EA4FD}" styleName="">
    <a:tblBg/>
    <a:wholeTbl>
      <a:tcTxStyle b="off" i="off">
        <a:font>
          <a:latin typeface="Helvetica Neue"/>
          <a:ea typeface="Helvetica Neue"/>
          <a:cs typeface="Helvetica Neue"/>
        </a:font>
        <a:schemeClr val="accent5">
          <a:hueOff val="-8881752"/>
          <a:lumOff val="-12984"/>
        </a:schemeClr>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B5B5C1"/>
          </a:solidFill>
        </a:fill>
      </a:tcStyle>
    </a:wholeTbl>
    <a:band2H>
      <a:tcTxStyle/>
      <a:tcStyle>
        <a:tcBdr/>
        <a:fill>
          <a:solidFill>
            <a:srgbClr val="9A9AA5"/>
          </a:solidFill>
        </a:fill>
      </a:tcStyle>
    </a:band2H>
    <a:firstCol>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85F"/>
          </a:solidFill>
        </a:fill>
      </a:tcStyle>
    </a:firstCol>
    <a:la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lastRow>
    <a:fir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firstRow>
  </a:tblStyle>
  <a:tblStyle styleId="{2708684C-4D16-4618-839F-0558EEFCDFE6}" styleName="">
    <a:tblBg/>
    <a:wholeTbl>
      <a:tcTxStyle b="off" i="off">
        <a:font>
          <a:latin typeface="Helvetica Neue"/>
          <a:ea typeface="Helvetica Neue"/>
          <a:cs typeface="Helvetica Neue"/>
        </a:font>
        <a:schemeClr val="accent5">
          <a:hueOff val="-8881752"/>
          <a:lumOff val="-12984"/>
        </a:schemeClr>
      </a:tcTxStyle>
      <a:tcStyle>
        <a:tcBdr>
          <a:left>
            <a:ln w="12700" cap="flat">
              <a:solidFill>
                <a:schemeClr val="accent5">
                  <a:hueOff val="-8881752"/>
                  <a:lumOff val="-12984"/>
                </a:schemeClr>
              </a:solidFill>
              <a:custDash>
                <a:ds d="200000" sp="200000"/>
              </a:custDash>
              <a:miter lim="400000"/>
            </a:ln>
          </a:left>
          <a:right>
            <a:ln w="12700" cap="flat">
              <a:solidFill>
                <a:schemeClr val="accent5">
                  <a:hueOff val="-8881752"/>
                  <a:lumOff val="-12984"/>
                </a:schemeClr>
              </a:solidFill>
              <a:custDash>
                <a:ds d="200000" sp="200000"/>
              </a:custDash>
              <a:miter lim="400000"/>
            </a:ln>
          </a:right>
          <a:top>
            <a:ln w="12700" cap="flat">
              <a:solidFill>
                <a:schemeClr val="accent5">
                  <a:hueOff val="-8881752"/>
                  <a:lumOff val="-12984"/>
                </a:schemeClr>
              </a:solidFill>
              <a:custDash>
                <a:ds d="200000" sp="200000"/>
              </a:custDash>
              <a:miter lim="400000"/>
            </a:ln>
          </a:top>
          <a:bottom>
            <a:ln w="12700" cap="flat">
              <a:solidFill>
                <a:schemeClr val="accent5">
                  <a:hueOff val="-8881752"/>
                  <a:lumOff val="-12984"/>
                </a:schemeClr>
              </a:solidFill>
              <a:custDash>
                <a:ds d="200000" sp="200000"/>
              </a:custDash>
              <a:miter lim="400000"/>
            </a:ln>
          </a:bottom>
          <a:insideH>
            <a:ln w="12700" cap="flat">
              <a:solidFill>
                <a:schemeClr val="accent5">
                  <a:hueOff val="-8881752"/>
                  <a:lumOff val="-12984"/>
                </a:schemeClr>
              </a:solidFill>
              <a:custDash>
                <a:ds d="200000" sp="200000"/>
              </a:custDash>
              <a:miter lim="400000"/>
            </a:ln>
          </a:insideH>
          <a:insideV>
            <a:ln w="12700" cap="flat">
              <a:solidFill>
                <a:schemeClr val="accent5">
                  <a:hueOff val="-8881752"/>
                  <a:lumOff val="-12984"/>
                </a:schemeClr>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Neue"/>
          <a:ea typeface="Helvetica Neue"/>
          <a:cs typeface="Helvetica Neue"/>
        </a:font>
        <a:schemeClr val="accent5">
          <a:hueOff val="-8881752"/>
          <a:lumOff val="-12984"/>
        </a:schemeClr>
      </a:tcTxStyle>
      <a:tcStyle>
        <a:tcBdr>
          <a:left>
            <a:ln w="12700" cap="flat">
              <a:noFill/>
              <a:miter lim="400000"/>
            </a:ln>
          </a:left>
          <a:right>
            <a:ln w="12700" cap="flat">
              <a:solidFill>
                <a:schemeClr val="accent5">
                  <a:hueOff val="-8881752"/>
                  <a:lumOff val="-12984"/>
                </a:schemeClr>
              </a:solidFill>
              <a:prstDash val="solid"/>
              <a:miter lim="400000"/>
            </a:ln>
          </a:right>
          <a:top>
            <a:ln w="12700" cap="flat">
              <a:solidFill>
                <a:schemeClr val="accent5">
                  <a:hueOff val="-8881752"/>
                  <a:lumOff val="-12984"/>
                </a:schemeClr>
              </a:solidFill>
              <a:custDash>
                <a:ds d="200000" sp="200000"/>
              </a:custDash>
              <a:miter lim="400000"/>
            </a:ln>
          </a:top>
          <a:bottom>
            <a:ln w="12700" cap="flat">
              <a:solidFill>
                <a:schemeClr val="accent5">
                  <a:hueOff val="-8881752"/>
                  <a:lumOff val="-12984"/>
                </a:schemeClr>
              </a:solidFill>
              <a:custDash>
                <a:ds d="200000" sp="200000"/>
              </a:custDash>
              <a:miter lim="400000"/>
            </a:ln>
          </a:bottom>
          <a:insideH>
            <a:ln w="12700" cap="flat">
              <a:solidFill>
                <a:schemeClr val="accent5">
                  <a:hueOff val="-8881752"/>
                  <a:lumOff val="-12984"/>
                </a:schemeClr>
              </a:solidFill>
              <a:custDash>
                <a:ds d="200000" sp="200000"/>
              </a:custDash>
              <a:miter lim="400000"/>
            </a:ln>
          </a:insideH>
          <a:insideV>
            <a:ln w="12700" cap="flat">
              <a:solidFill>
                <a:schemeClr val="accent5">
                  <a:hueOff val="-8881752"/>
                  <a:lumOff val="-12984"/>
                </a:schemeClr>
              </a:solidFill>
              <a:custDash>
                <a:ds d="200000" sp="200000"/>
              </a:custDash>
              <a:miter lim="400000"/>
            </a:ln>
          </a:insideV>
        </a:tcBdr>
        <a:fill>
          <a:noFill/>
        </a:fill>
      </a:tcStyle>
    </a:firstCol>
    <a:lastRow>
      <a:tcTxStyle b="on" i="off">
        <a:font>
          <a:latin typeface="Helvetica Neue"/>
          <a:ea typeface="Helvetica Neue"/>
          <a:cs typeface="Helvetica Neue"/>
        </a:font>
        <a:schemeClr val="accent5">
          <a:hueOff val="-8881752"/>
          <a:lumOff val="-12984"/>
        </a:schemeClr>
      </a:tcTxStyle>
      <a:tcStyle>
        <a:tcBdr>
          <a:left>
            <a:ln w="12700" cap="flat">
              <a:solidFill>
                <a:schemeClr val="accent5">
                  <a:hueOff val="-8881752"/>
                  <a:lumOff val="-12984"/>
                </a:schemeClr>
              </a:solidFill>
              <a:custDash>
                <a:ds d="200000" sp="200000"/>
              </a:custDash>
              <a:miter lim="400000"/>
            </a:ln>
          </a:left>
          <a:right>
            <a:ln w="12700" cap="flat">
              <a:solidFill>
                <a:schemeClr val="accent5">
                  <a:hueOff val="-8881752"/>
                  <a:lumOff val="-12984"/>
                </a:schemeClr>
              </a:solidFill>
              <a:custDash>
                <a:ds d="200000" sp="200000"/>
              </a:custDash>
              <a:miter lim="400000"/>
            </a:ln>
          </a:right>
          <a:top>
            <a:ln w="12700" cap="flat">
              <a:solidFill>
                <a:schemeClr val="accent5">
                  <a:hueOff val="-8881752"/>
                  <a:lumOff val="-12984"/>
                </a:schemeClr>
              </a:solidFill>
              <a:prstDash val="solid"/>
              <a:miter lim="400000"/>
            </a:ln>
          </a:top>
          <a:bottom>
            <a:ln w="12700" cap="flat">
              <a:noFill/>
              <a:miter lim="400000"/>
            </a:ln>
          </a:bottom>
          <a:insideH>
            <a:ln w="12700" cap="flat">
              <a:solidFill>
                <a:schemeClr val="accent5">
                  <a:hueOff val="-8881752"/>
                  <a:lumOff val="-12984"/>
                </a:schemeClr>
              </a:solidFill>
              <a:custDash>
                <a:ds d="200000" sp="200000"/>
              </a:custDash>
              <a:miter lim="400000"/>
            </a:ln>
          </a:insideH>
          <a:insideV>
            <a:ln w="12700" cap="flat">
              <a:solidFill>
                <a:schemeClr val="accent5">
                  <a:hueOff val="-8881752"/>
                  <a:lumOff val="-12984"/>
                </a:schemeClr>
              </a:solidFill>
              <a:custDash>
                <a:ds d="200000" sp="200000"/>
              </a:custDash>
              <a:miter lim="400000"/>
            </a:ln>
          </a:insideV>
        </a:tcBdr>
        <a:fill>
          <a:noFill/>
        </a:fill>
      </a:tcStyle>
    </a:lastRow>
    <a:firstRow>
      <a:tcTxStyle b="on" i="off">
        <a:font>
          <a:latin typeface="Helvetica Neue"/>
          <a:ea typeface="Helvetica Neue"/>
          <a:cs typeface="Helvetica Neue"/>
        </a:font>
        <a:schemeClr val="accent5">
          <a:hueOff val="-8881752"/>
          <a:lumOff val="-12984"/>
        </a:schemeClr>
      </a:tcTxStyle>
      <a:tcStyle>
        <a:tcBdr>
          <a:left>
            <a:ln w="12700" cap="flat">
              <a:solidFill>
                <a:schemeClr val="accent5">
                  <a:hueOff val="-8881752"/>
                  <a:lumOff val="-12984"/>
                </a:schemeClr>
              </a:solidFill>
              <a:custDash>
                <a:ds d="200000" sp="200000"/>
              </a:custDash>
              <a:miter lim="400000"/>
            </a:ln>
          </a:left>
          <a:right>
            <a:ln w="12700" cap="flat">
              <a:solidFill>
                <a:schemeClr val="accent5">
                  <a:hueOff val="-8881752"/>
                  <a:lumOff val="-12984"/>
                </a:schemeClr>
              </a:solidFill>
              <a:custDash>
                <a:ds d="200000" sp="200000"/>
              </a:custDash>
              <a:miter lim="400000"/>
            </a:ln>
          </a:right>
          <a:top>
            <a:ln w="12700" cap="flat">
              <a:noFill/>
              <a:miter lim="400000"/>
            </a:ln>
          </a:top>
          <a:bottom>
            <a:ln w="12700" cap="flat">
              <a:solidFill>
                <a:schemeClr val="accent5">
                  <a:hueOff val="-8881752"/>
                  <a:lumOff val="-12984"/>
                </a:schemeClr>
              </a:solidFill>
              <a:prstDash val="solid"/>
              <a:miter lim="400000"/>
            </a:ln>
          </a:bottom>
          <a:insideH>
            <a:ln w="12700" cap="flat">
              <a:solidFill>
                <a:schemeClr val="accent5">
                  <a:hueOff val="-8881752"/>
                  <a:lumOff val="-12984"/>
                </a:schemeClr>
              </a:solidFill>
              <a:custDash>
                <a:ds d="200000" sp="200000"/>
              </a:custDash>
              <a:miter lim="400000"/>
            </a:ln>
          </a:insideH>
          <a:insideV>
            <a:ln w="12700" cap="flat">
              <a:solidFill>
                <a:schemeClr val="accent5">
                  <a:hueOff val="-8881752"/>
                  <a:lumOff val="-12984"/>
                </a:schemeClr>
              </a:solidFill>
              <a:custDash>
                <a:ds d="200000" sp="200000"/>
              </a:custDash>
              <a:miter lim="400000"/>
            </a:ln>
          </a:insideV>
        </a:tcBdr>
        <a:fill>
          <a:noFill/>
        </a:fill>
      </a:tcStyle>
    </a:firstRow>
  </a:tblStyle>
  <a:tblStyle styleId="{8F44A2F1-9E1F-4B54-A3A2-5F16C0AD49E2}" styleName="">
    <a:tblBg/>
    <a:wholeTbl>
      <a:tcTxStyle b="off" i="off">
        <a:fontRef idx="minor">
          <a:schemeClr val="accent5">
            <a:hueOff val="-8881752"/>
            <a:lumOff val="-12984"/>
          </a:schemeClr>
        </a:fontRef>
        <a:schemeClr val="accent5">
          <a:hueOff val="-8881752"/>
          <a:lumOff val="-12984"/>
        </a:schemeClr>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9E9E8"/>
          </a:solidFill>
        </a:fill>
      </a:tcStyle>
    </a:wholeTbl>
    <a:band2H>
      <a:tcTxStyle/>
      <a:tcStyle>
        <a:tcBdr/>
        <a:fill>
          <a:solidFill>
            <a:srgbClr val="F4F4F4"/>
          </a:solidFill>
        </a:fill>
      </a:tcStyle>
    </a:band2H>
    <a:firstCol>
      <a:tcTxStyle b="off"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4">
              <a:hueOff val="-3600000"/>
              <a:lumOff val="-20194"/>
            </a:schemeClr>
          </a:solidFill>
        </a:fill>
      </a:tcStyle>
    </a:firstCol>
    <a:lastRow>
      <a:tcTxStyle b="on" i="off">
        <a:font>
          <a:latin typeface="Verdana"/>
          <a:ea typeface="Verdana"/>
          <a:cs typeface="Verdana"/>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1C2BE"/>
          </a:solidFill>
        </a:fill>
      </a:tcStyle>
    </a:lastRow>
    <a:firstRow>
      <a:tcTxStyle b="on" i="off">
        <a:font>
          <a:latin typeface="Verdana"/>
          <a:ea typeface="Verdana"/>
          <a:cs typeface="Verdana"/>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1C2BE"/>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607"/>
    <p:restoredTop sz="84645"/>
  </p:normalViewPr>
  <p:slideViewPr>
    <p:cSldViewPr snapToGrid="0" snapToObjects="1">
      <p:cViewPr varScale="1">
        <p:scale>
          <a:sx n="55" d="100"/>
          <a:sy n="55" d="100"/>
        </p:scale>
        <p:origin x="1528" y="232"/>
      </p:cViewPr>
      <p:guideLst>
        <p:guide orient="horz" pos="4320"/>
        <p:guide pos="76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3" name="Shape 63"/>
          <p:cNvSpPr>
            <a:spLocks noGrp="1" noRot="1" noChangeAspect="1"/>
          </p:cNvSpPr>
          <p:nvPr>
            <p:ph type="sldImg"/>
          </p:nvPr>
        </p:nvSpPr>
        <p:spPr>
          <a:xfrm>
            <a:off x="1143000" y="685800"/>
            <a:ext cx="4572000" cy="3429000"/>
          </a:xfrm>
          <a:prstGeom prst="rect">
            <a:avLst/>
          </a:prstGeom>
        </p:spPr>
        <p:txBody>
          <a:bodyPr/>
          <a:lstStyle/>
          <a:p>
            <a:endParaRPr/>
          </a:p>
        </p:txBody>
      </p:sp>
      <p:sp>
        <p:nvSpPr>
          <p:cNvPr id="64" name="Shape 64"/>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1381565609"/>
      </p:ext>
    </p:extLst>
  </p:cSld>
  <p:clrMap bg1="lt1" tx1="dk1" bg2="lt2" tx2="dk2" accent1="accent1" accent2="accent2" accent3="accent3" accent4="accent4" accent5="accent5" accent6="accent6" hlink="hlink" folHlink="folHlink"/>
  <p:notesStyle>
    <a:lvl1pPr defTabSz="457200" latinLnBrk="0">
      <a:lnSpc>
        <a:spcPct val="117999"/>
      </a:lnSpc>
      <a:defRPr sz="2200">
        <a:solidFill>
          <a:schemeClr val="accent5">
            <a:hueOff val="-8881752"/>
            <a:lumOff val="-12984"/>
          </a:schemeClr>
        </a:solidFill>
        <a:latin typeface="Helvetica Neue"/>
        <a:ea typeface="Helvetica Neue"/>
        <a:cs typeface="Helvetica Neue"/>
        <a:sym typeface="Helvetica Neue"/>
      </a:defRPr>
    </a:lvl1pPr>
    <a:lvl2pPr indent="228600" defTabSz="457200" latinLnBrk="0">
      <a:lnSpc>
        <a:spcPct val="117999"/>
      </a:lnSpc>
      <a:defRPr sz="2200">
        <a:solidFill>
          <a:schemeClr val="accent5">
            <a:hueOff val="-8881752"/>
            <a:lumOff val="-12984"/>
          </a:schemeClr>
        </a:solidFill>
        <a:latin typeface="Helvetica Neue"/>
        <a:ea typeface="Helvetica Neue"/>
        <a:cs typeface="Helvetica Neue"/>
        <a:sym typeface="Helvetica Neue"/>
      </a:defRPr>
    </a:lvl2pPr>
    <a:lvl3pPr indent="457200" defTabSz="457200" latinLnBrk="0">
      <a:lnSpc>
        <a:spcPct val="117999"/>
      </a:lnSpc>
      <a:defRPr sz="2200">
        <a:solidFill>
          <a:schemeClr val="accent5">
            <a:hueOff val="-8881752"/>
            <a:lumOff val="-12984"/>
          </a:schemeClr>
        </a:solidFill>
        <a:latin typeface="Helvetica Neue"/>
        <a:ea typeface="Helvetica Neue"/>
        <a:cs typeface="Helvetica Neue"/>
        <a:sym typeface="Helvetica Neue"/>
      </a:defRPr>
    </a:lvl3pPr>
    <a:lvl4pPr indent="685800" defTabSz="457200" latinLnBrk="0">
      <a:lnSpc>
        <a:spcPct val="117999"/>
      </a:lnSpc>
      <a:defRPr sz="2200">
        <a:solidFill>
          <a:schemeClr val="accent5">
            <a:hueOff val="-8881752"/>
            <a:lumOff val="-12984"/>
          </a:schemeClr>
        </a:solidFill>
        <a:latin typeface="Helvetica Neue"/>
        <a:ea typeface="Helvetica Neue"/>
        <a:cs typeface="Helvetica Neue"/>
        <a:sym typeface="Helvetica Neue"/>
      </a:defRPr>
    </a:lvl4pPr>
    <a:lvl5pPr indent="914400" defTabSz="457200" latinLnBrk="0">
      <a:lnSpc>
        <a:spcPct val="117999"/>
      </a:lnSpc>
      <a:defRPr sz="2200">
        <a:solidFill>
          <a:schemeClr val="accent5">
            <a:hueOff val="-8881752"/>
            <a:lumOff val="-12984"/>
          </a:schemeClr>
        </a:solidFill>
        <a:latin typeface="Helvetica Neue"/>
        <a:ea typeface="Helvetica Neue"/>
        <a:cs typeface="Helvetica Neue"/>
        <a:sym typeface="Helvetica Neue"/>
      </a:defRPr>
    </a:lvl5pPr>
    <a:lvl6pPr indent="1143000" defTabSz="457200" latinLnBrk="0">
      <a:lnSpc>
        <a:spcPct val="117999"/>
      </a:lnSpc>
      <a:defRPr sz="2200">
        <a:solidFill>
          <a:schemeClr val="accent5">
            <a:hueOff val="-8881752"/>
            <a:lumOff val="-12984"/>
          </a:schemeClr>
        </a:solidFill>
        <a:latin typeface="Helvetica Neue"/>
        <a:ea typeface="Helvetica Neue"/>
        <a:cs typeface="Helvetica Neue"/>
        <a:sym typeface="Helvetica Neue"/>
      </a:defRPr>
    </a:lvl6pPr>
    <a:lvl7pPr indent="1371600" defTabSz="457200" latinLnBrk="0">
      <a:lnSpc>
        <a:spcPct val="117999"/>
      </a:lnSpc>
      <a:defRPr sz="2200">
        <a:solidFill>
          <a:schemeClr val="accent5">
            <a:hueOff val="-8881752"/>
            <a:lumOff val="-12984"/>
          </a:schemeClr>
        </a:solidFill>
        <a:latin typeface="Helvetica Neue"/>
        <a:ea typeface="Helvetica Neue"/>
        <a:cs typeface="Helvetica Neue"/>
        <a:sym typeface="Helvetica Neue"/>
      </a:defRPr>
    </a:lvl7pPr>
    <a:lvl8pPr indent="1600200" defTabSz="457200" latinLnBrk="0">
      <a:lnSpc>
        <a:spcPct val="117999"/>
      </a:lnSpc>
      <a:defRPr sz="2200">
        <a:solidFill>
          <a:schemeClr val="accent5">
            <a:hueOff val="-8881752"/>
            <a:lumOff val="-12984"/>
          </a:schemeClr>
        </a:solidFill>
        <a:latin typeface="Helvetica Neue"/>
        <a:ea typeface="Helvetica Neue"/>
        <a:cs typeface="Helvetica Neue"/>
        <a:sym typeface="Helvetica Neue"/>
      </a:defRPr>
    </a:lvl8pPr>
    <a:lvl9pPr indent="1828800" defTabSz="457200" latinLnBrk="0">
      <a:lnSpc>
        <a:spcPct val="117999"/>
      </a:lnSpc>
      <a:defRPr sz="2200">
        <a:solidFill>
          <a:schemeClr val="accent5">
            <a:hueOff val="-8881752"/>
            <a:lumOff val="-12984"/>
          </a:schemeClr>
        </a:solidFill>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2800" dirty="0"/>
              <a:t>The Micro Shutter Assembly (MSA) is the </a:t>
            </a:r>
            <a:r>
              <a:rPr lang="en-US" sz="2800" b="1" u="none" dirty="0"/>
              <a:t>‘soul’ </a:t>
            </a:r>
            <a:r>
              <a:rPr lang="en-US" sz="2800" dirty="0"/>
              <a:t>of </a:t>
            </a:r>
            <a:r>
              <a:rPr lang="en-US" sz="2800" dirty="0" err="1"/>
              <a:t>NIRSpec</a:t>
            </a:r>
            <a:r>
              <a:rPr lang="en-US" sz="2800" dirty="0"/>
              <a:t>, This is </a:t>
            </a:r>
            <a:r>
              <a:rPr lang="en-US" sz="2800" b="1" dirty="0"/>
              <a:t>the hardware component </a:t>
            </a:r>
            <a:r>
              <a:rPr lang="en-US" sz="2800" dirty="0"/>
              <a:t>of the instrument’s Multi-Object Spectroscopy mode. </a:t>
            </a:r>
            <a:r>
              <a:rPr lang="en-US" sz="2800" dirty="0" err="1"/>
              <a:t>NIRSpec</a:t>
            </a:r>
            <a:r>
              <a:rPr lang="en-US" sz="2800" dirty="0"/>
              <a:t> will be the </a:t>
            </a:r>
            <a:r>
              <a:rPr lang="en-US" sz="2800" b="1" dirty="0"/>
              <a:t>first MOS-instrument </a:t>
            </a:r>
            <a:r>
              <a:rPr lang="en-US" sz="2800" dirty="0"/>
              <a:t>to operate </a:t>
            </a:r>
            <a:r>
              <a:rPr lang="en-US" sz="2800" b="1" dirty="0"/>
              <a:t>in space</a:t>
            </a:r>
            <a:r>
              <a:rPr lang="en-US" sz="2800" dirty="0"/>
              <a:t>.</a:t>
            </a:r>
          </a:p>
        </p:txBody>
      </p:sp>
    </p:spTree>
    <p:extLst>
      <p:ext uri="{BB962C8B-B14F-4D97-AF65-F5344CB8AC3E}">
        <p14:creationId xmlns:p14="http://schemas.microsoft.com/office/powerpoint/2010/main" val="15120092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An other factor affecting the planning of a </a:t>
            </a:r>
            <a:r>
              <a:rPr lang="en-US" dirty="0" err="1"/>
              <a:t>NIRSpec</a:t>
            </a:r>
            <a:r>
              <a:rPr lang="en-US" dirty="0"/>
              <a:t> observation is that </a:t>
            </a:r>
            <a:r>
              <a:rPr lang="en-US" b="1" dirty="0"/>
              <a:t>the spectra from the different dispe</a:t>
            </a:r>
            <a:r>
              <a:rPr lang="en-US" dirty="0"/>
              <a:t>rsers have </a:t>
            </a:r>
            <a:r>
              <a:rPr lang="en-US" b="1" dirty="0"/>
              <a:t>different length</a:t>
            </a:r>
            <a:r>
              <a:rPr lang="en-US" dirty="0"/>
              <a:t>. For instance the PRISM … </a:t>
            </a:r>
          </a:p>
        </p:txBody>
      </p:sp>
    </p:spTree>
    <p:extLst>
      <p:ext uri="{BB962C8B-B14F-4D97-AF65-F5344CB8AC3E}">
        <p14:creationId xmlns:p14="http://schemas.microsoft.com/office/powerpoint/2010/main" val="6005945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And a Grating (G395H):</a:t>
            </a:r>
          </a:p>
        </p:txBody>
      </p:sp>
    </p:spTree>
    <p:extLst>
      <p:ext uri="{BB962C8B-B14F-4D97-AF65-F5344CB8AC3E}">
        <p14:creationId xmlns:p14="http://schemas.microsoft.com/office/powerpoint/2010/main" val="18061185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If all this seems rather complicated …</a:t>
            </a:r>
          </a:p>
        </p:txBody>
      </p:sp>
    </p:spTree>
    <p:extLst>
      <p:ext uri="{BB962C8B-B14F-4D97-AF65-F5344CB8AC3E}">
        <p14:creationId xmlns:p14="http://schemas.microsoft.com/office/powerpoint/2010/main" val="8772706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1" dirty="0"/>
              <a:t>Do not worry</a:t>
            </a:r>
            <a:r>
              <a:rPr lang="en-US" dirty="0"/>
              <a:t>! There’s an answer, I should say, a tool to help you out …</a:t>
            </a:r>
          </a:p>
        </p:txBody>
      </p:sp>
    </p:spTree>
    <p:extLst>
      <p:ext uri="{BB962C8B-B14F-4D97-AF65-F5344CB8AC3E}">
        <p14:creationId xmlns:p14="http://schemas.microsoft.com/office/powerpoint/2010/main" val="25604465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Despite the complications just outlined, </a:t>
            </a:r>
            <a:r>
              <a:rPr lang="en-US" b="1" dirty="0"/>
              <a:t>using the MPT </a:t>
            </a:r>
            <a:r>
              <a:rPr lang="en-US" dirty="0"/>
              <a:t>the observer can </a:t>
            </a:r>
            <a:r>
              <a:rPr lang="en-US" b="1" dirty="0"/>
              <a:t>achieve</a:t>
            </a:r>
            <a:r>
              <a:rPr lang="en-US" dirty="0"/>
              <a:t> the </a:t>
            </a:r>
            <a:r>
              <a:rPr lang="en-US" b="1" dirty="0"/>
              <a:t>ideal level of MOS multiplexing</a:t>
            </a:r>
            <a:r>
              <a:rPr lang="en-US" dirty="0"/>
              <a:t>. </a:t>
            </a:r>
          </a:p>
        </p:txBody>
      </p:sp>
    </p:spTree>
    <p:extLst>
      <p:ext uri="{BB962C8B-B14F-4D97-AF65-F5344CB8AC3E}">
        <p14:creationId xmlns:p14="http://schemas.microsoft.com/office/powerpoint/2010/main" val="36056785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Like any other proposal, the key input to the MPT is your catalogue of sources. To specify the priority of source, the user can assign weights to each object …</a:t>
            </a:r>
          </a:p>
        </p:txBody>
      </p:sp>
    </p:spTree>
    <p:extLst>
      <p:ext uri="{BB962C8B-B14F-4D97-AF65-F5344CB8AC3E}">
        <p14:creationId xmlns:p14="http://schemas.microsoft.com/office/powerpoint/2010/main" val="34665319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 the MPT there’s an option to perform ‘</a:t>
            </a:r>
            <a:r>
              <a:rPr lang="en-US" sz="2400" dirty="0"/>
              <a:t>Monte Carlo reshuffle’ …</a:t>
            </a:r>
            <a:endParaRPr lang="en-US" dirty="0"/>
          </a:p>
        </p:txBody>
      </p:sp>
    </p:spTree>
    <p:extLst>
      <p:ext uri="{BB962C8B-B14F-4D97-AF65-F5344CB8AC3E}">
        <p14:creationId xmlns:p14="http://schemas.microsoft.com/office/powerpoint/2010/main" val="30303281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An other important parameter in the Catalogue is its astrometric accuracy</a:t>
            </a:r>
          </a:p>
        </p:txBody>
      </p:sp>
    </p:spTree>
    <p:extLst>
      <p:ext uri="{BB962C8B-B14F-4D97-AF65-F5344CB8AC3E}">
        <p14:creationId xmlns:p14="http://schemas.microsoft.com/office/powerpoint/2010/main" val="33018791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 parameter that can strongly affect the level of multiplexing of an observation, is </a:t>
            </a:r>
            <a:r>
              <a:rPr lang="en-US" b="1" dirty="0"/>
              <a:t>the size of area of the aperture where the source can be placed</a:t>
            </a:r>
            <a:r>
              <a:rPr lang="en-US" dirty="0"/>
              <a:t>, or in other words, the size of the </a:t>
            </a:r>
            <a:r>
              <a:rPr lang="en-US" b="1" dirty="0"/>
              <a:t>Shutter Margin </a:t>
            </a:r>
            <a:r>
              <a:rPr lang="en-US" dirty="0"/>
              <a:t>…  The smaller the margin the higher the multiplexing, however, the average throughput will be lower as depicted in the diagram …</a:t>
            </a:r>
          </a:p>
        </p:txBody>
      </p:sp>
    </p:spTree>
    <p:extLst>
      <p:ext uri="{BB962C8B-B14F-4D97-AF65-F5344CB8AC3E}">
        <p14:creationId xmlns:p14="http://schemas.microsoft.com/office/powerpoint/2010/main" val="66433502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Other important parameters, also  affecting the multiplexing levels is the size of the so called ‘</a:t>
            </a:r>
            <a:r>
              <a:rPr lang="en-US" dirty="0" err="1"/>
              <a:t>Slitlets</a:t>
            </a:r>
            <a:r>
              <a:rPr lang="en-US" dirty="0"/>
              <a:t>’</a:t>
            </a:r>
          </a:p>
        </p:txBody>
      </p:sp>
    </p:spTree>
    <p:extLst>
      <p:ext uri="{BB962C8B-B14F-4D97-AF65-F5344CB8AC3E}">
        <p14:creationId xmlns:p14="http://schemas.microsoft.com/office/powerpoint/2010/main" val="523295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It is useful to understand the </a:t>
            </a:r>
            <a:r>
              <a:rPr lang="en-US" b="1" dirty="0"/>
              <a:t>location of the MSA system</a:t>
            </a:r>
            <a:r>
              <a:rPr lang="en-US" dirty="0"/>
              <a:t> within </a:t>
            </a:r>
            <a:r>
              <a:rPr lang="en-US" dirty="0" err="1"/>
              <a:t>NIRSpec</a:t>
            </a:r>
            <a:r>
              <a:rPr lang="en-US" dirty="0"/>
              <a:t>. This is </a:t>
            </a:r>
            <a:r>
              <a:rPr lang="en-US" dirty="0" err="1"/>
              <a:t>NIRSpec</a:t>
            </a:r>
            <a:r>
              <a:rPr lang="en-US" dirty="0"/>
              <a:t> without its protective cover on the occasion of a testing campaign in 2013. The MSA sub-system is located here (tip-of the arrow), in the image plane before the collimator</a:t>
            </a:r>
          </a:p>
        </p:txBody>
      </p:sp>
    </p:spTree>
    <p:extLst>
      <p:ext uri="{BB962C8B-B14F-4D97-AF65-F5344CB8AC3E}">
        <p14:creationId xmlns:p14="http://schemas.microsoft.com/office/powerpoint/2010/main" val="276434372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size of the </a:t>
            </a:r>
            <a:r>
              <a:rPr lang="en-US" dirty="0" err="1"/>
              <a:t>slitlet</a:t>
            </a:r>
            <a:r>
              <a:rPr lang="en-US" dirty="0"/>
              <a:t> can be dependent on the background strategy of the proposal. The default strategy will rely on ‘nodding’ … Dither are also supported … </a:t>
            </a:r>
          </a:p>
        </p:txBody>
      </p:sp>
    </p:spTree>
    <p:extLst>
      <p:ext uri="{BB962C8B-B14F-4D97-AF65-F5344CB8AC3E}">
        <p14:creationId xmlns:p14="http://schemas.microsoft.com/office/powerpoint/2010/main" val="315166646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Now some words about Target Acquisition for a MOS observation …</a:t>
            </a:r>
          </a:p>
        </p:txBody>
      </p:sp>
    </p:spTree>
    <p:extLst>
      <p:ext uri="{BB962C8B-B14F-4D97-AF65-F5344CB8AC3E}">
        <p14:creationId xmlns:p14="http://schemas.microsoft.com/office/powerpoint/2010/main" val="31181782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US" dirty="0"/>
              <a:t>This diagram gives the time line of a </a:t>
            </a:r>
            <a:r>
              <a:rPr lang="en-US" dirty="0" err="1"/>
              <a:t>NIRSpec</a:t>
            </a:r>
            <a:r>
              <a:rPr lang="en-US" dirty="0"/>
              <a:t> MOS proposal. </a:t>
            </a:r>
            <a:r>
              <a:rPr lang="en-US" dirty="0" err="1"/>
              <a:t>NIRSpec</a:t>
            </a:r>
            <a:r>
              <a:rPr lang="en-US" dirty="0"/>
              <a:t>. </a:t>
            </a:r>
            <a:r>
              <a:rPr lang="en-US" b="1" dirty="0" err="1"/>
              <a:t>NIRSpec</a:t>
            </a:r>
            <a:r>
              <a:rPr lang="en-US" b="1" dirty="0"/>
              <a:t> MOS is the only JWST mode </a:t>
            </a:r>
            <a:r>
              <a:rPr lang="en-US" b="0" dirty="0"/>
              <a:t>that will </a:t>
            </a:r>
            <a:r>
              <a:rPr lang="en-US" b="1" dirty="0"/>
              <a:t>require a two-stage proposal</a:t>
            </a:r>
            <a:r>
              <a:rPr lang="en-US" dirty="0"/>
              <a:t>, or in other words an iteration with the </a:t>
            </a:r>
            <a:r>
              <a:rPr lang="en-US" dirty="0" err="1"/>
              <a:t>STScI</a:t>
            </a:r>
            <a:r>
              <a:rPr lang="en-US" dirty="0"/>
              <a:t> planning office, if the proposal is accepted. </a:t>
            </a:r>
          </a:p>
        </p:txBody>
      </p:sp>
    </p:spTree>
    <p:extLst>
      <p:ext uri="{BB962C8B-B14F-4D97-AF65-F5344CB8AC3E}">
        <p14:creationId xmlns:p14="http://schemas.microsoft.com/office/powerpoint/2010/main" val="15799683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199876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 this view we can visualize </a:t>
            </a:r>
            <a:r>
              <a:rPr lang="en-US" b="1" dirty="0"/>
              <a:t>the path followed by the light within </a:t>
            </a:r>
            <a:r>
              <a:rPr lang="en-US" b="1" dirty="0" err="1"/>
              <a:t>NIRSpec</a:t>
            </a:r>
            <a:r>
              <a:rPr lang="en-US" b="1" dirty="0"/>
              <a:t> </a:t>
            </a:r>
            <a:r>
              <a:rPr lang="en-US" dirty="0"/>
              <a:t>and better understand how the instrument works. The lights  collected by the telescope enters </a:t>
            </a:r>
            <a:r>
              <a:rPr lang="en-US" dirty="0" err="1"/>
              <a:t>NIRSpec</a:t>
            </a:r>
            <a:r>
              <a:rPr lang="en-US" dirty="0"/>
              <a:t> via the pickoff mirror and is focused by the FORE optics onto the aperture plane of the MSA.  The Filter Wheel Assembly (FWA), which carries the filters for spectral band, sits in the pupil plane of the FORE optics. The collimator optics (COL) then projects the light from the slits onto the Grating Wheel Assembly (GWA), equipped with the various dispersers and a mirror for Imaging. Finally, the camera optics (CAM) focuses the (dispersed) beam onto the two detectors.</a:t>
            </a:r>
          </a:p>
        </p:txBody>
      </p:sp>
    </p:spTree>
    <p:extLst>
      <p:ext uri="{BB962C8B-B14F-4D97-AF65-F5344CB8AC3E}">
        <p14:creationId xmlns:p14="http://schemas.microsoft.com/office/powerpoint/2010/main" val="2608883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Here is an </a:t>
            </a:r>
            <a:r>
              <a:rPr lang="en-US" b="1" dirty="0"/>
              <a:t>example of MOS data </a:t>
            </a:r>
            <a:r>
              <a:rPr lang="en-US" dirty="0"/>
              <a:t>acquired by </a:t>
            </a:r>
            <a:r>
              <a:rPr lang="en-US" dirty="0" err="1"/>
              <a:t>NIRSpec</a:t>
            </a:r>
            <a:r>
              <a:rPr lang="en-US" dirty="0"/>
              <a:t> during the testing of the instrument. To obtain this image the internal calibration lamp of the instrument was used. The source used here provides uniform flat-field illumination. The two images corresponds to the count-rate recorded by the </a:t>
            </a:r>
            <a:r>
              <a:rPr lang="en-US" dirty="0" err="1"/>
              <a:t>NIRSpec</a:t>
            </a:r>
            <a:r>
              <a:rPr lang="en-US" dirty="0"/>
              <a:t> </a:t>
            </a:r>
            <a:r>
              <a:rPr lang="en-US" u="sng" dirty="0"/>
              <a:t>two</a:t>
            </a:r>
            <a:r>
              <a:rPr lang="en-US" dirty="0"/>
              <a:t> detectors. The source spectrum is continuum with some absorption features, clearly visible in the image.  Because of the uniform-illumination, spectra from the fixed-slit that are always open are also there [fat traces at the center]. All the other traces are from the micro-shutters that were commanded to open: roughly 100, for this test. </a:t>
            </a:r>
          </a:p>
        </p:txBody>
      </p:sp>
    </p:spTree>
    <p:extLst>
      <p:ext uri="{BB962C8B-B14F-4D97-AF65-F5344CB8AC3E}">
        <p14:creationId xmlns:p14="http://schemas.microsoft.com/office/powerpoint/2010/main" val="1065101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This image shows the </a:t>
            </a:r>
            <a:r>
              <a:rPr lang="en-US" b="1" dirty="0"/>
              <a:t>pattern of open shutters </a:t>
            </a:r>
            <a:r>
              <a:rPr lang="en-US" dirty="0"/>
              <a:t>that was </a:t>
            </a:r>
            <a:r>
              <a:rPr lang="en-US" b="1" dirty="0"/>
              <a:t>used</a:t>
            </a:r>
            <a:r>
              <a:rPr lang="en-US" dirty="0"/>
              <a:t> to acquire the previous image. You can see the apertures of the 5 fixed slits (in the ‘cruciform’) and the regular pattern of  open shutters. Because of the flat-filed illumination, it’s </a:t>
            </a:r>
            <a:r>
              <a:rPr lang="en-US" b="1" dirty="0"/>
              <a:t>easy</a:t>
            </a:r>
            <a:r>
              <a:rPr lang="en-US" dirty="0"/>
              <a:t> to pack many spectra together.</a:t>
            </a:r>
          </a:p>
        </p:txBody>
      </p:sp>
    </p:spTree>
    <p:extLst>
      <p:ext uri="{BB962C8B-B14F-4D97-AF65-F5344CB8AC3E}">
        <p14:creationId xmlns:p14="http://schemas.microsoft.com/office/powerpoint/2010/main" val="37663757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17999"/>
              </a:lnSpc>
              <a:spcBef>
                <a:spcPts val="0"/>
              </a:spcBef>
              <a:spcAft>
                <a:spcPts val="0"/>
              </a:spcAft>
              <a:buClrTx/>
              <a:buSzTx/>
              <a:buFontTx/>
              <a:buNone/>
              <a:tabLst/>
              <a:defRPr/>
            </a:pPr>
            <a:r>
              <a:rPr lang="en-US" dirty="0"/>
              <a:t>However, planning which shutter to open for a </a:t>
            </a:r>
            <a:r>
              <a:rPr lang="en-US" b="1" dirty="0"/>
              <a:t>real-astronomic field  will not be that easy</a:t>
            </a:r>
            <a:r>
              <a:rPr lang="en-US" dirty="0"/>
              <a:t>. The target are scattered around the field, and the observer wishes to capture the highest number of high-priority objects, and make use of all the detector ‘real-estate’. So </a:t>
            </a:r>
            <a:r>
              <a:rPr kumimoji="0" lang="en-US" sz="2400" b="0" i="0" u="none" strike="noStrike" cap="none" spc="0" normalizeH="0" baseline="0" dirty="0">
                <a:ln>
                  <a:noFill/>
                </a:ln>
                <a:solidFill>
                  <a:schemeClr val="accent4">
                    <a:hueOff val="-3600000"/>
                    <a:lumOff val="-20194"/>
                  </a:schemeClr>
                </a:solidFill>
                <a:effectLst/>
                <a:uFillTx/>
                <a:latin typeface="Helvetica Neue"/>
                <a:ea typeface="Helvetica Neue"/>
                <a:cs typeface="Helvetica Neue"/>
                <a:sym typeface="Avenir Book"/>
              </a:rPr>
              <a:t>What are the considerations of such a plan? </a:t>
            </a:r>
            <a:r>
              <a:rPr lang="en-US" sz="2400" dirty="0"/>
              <a:t>What does the observer need to know? </a:t>
            </a:r>
            <a:endParaRPr kumimoji="0" lang="en-US" sz="2400" b="0" i="0" u="none" strike="noStrike" cap="none" spc="0" normalizeH="0" baseline="0" dirty="0">
              <a:ln>
                <a:noFill/>
              </a:ln>
              <a:solidFill>
                <a:schemeClr val="accent4">
                  <a:hueOff val="-3600000"/>
                  <a:lumOff val="-20194"/>
                </a:schemeClr>
              </a:solidFill>
              <a:effectLst/>
              <a:uFillTx/>
              <a:latin typeface="Helvetica Neue"/>
              <a:ea typeface="Helvetica Neue"/>
              <a:cs typeface="Helvetica Neue"/>
              <a:sym typeface="Avenir Book"/>
            </a:endParaRPr>
          </a:p>
        </p:txBody>
      </p:sp>
    </p:spTree>
    <p:extLst>
      <p:ext uri="{BB962C8B-B14F-4D97-AF65-F5344CB8AC3E}">
        <p14:creationId xmlns:p14="http://schemas.microsoft.com/office/powerpoint/2010/main" val="13382308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This is an image of the MSA acquired during recent tests. Again we used flat-field illumination and commanded all the micros shutter to be open. As you can see there are number of shutters that are not open. Some of these are defective shutters that cannot be open, we name them </a:t>
            </a:r>
            <a:r>
              <a:rPr lang="en-US" b="1" dirty="0"/>
              <a:t>‘failed-closed- shut</a:t>
            </a:r>
            <a:r>
              <a:rPr lang="en-US" dirty="0"/>
              <a:t>ters. Besides these, there are entire columns or rows that cannot be open. The MSA arrays can develop </a:t>
            </a:r>
            <a:r>
              <a:rPr lang="en-US" b="1" dirty="0"/>
              <a:t>electric-shorts</a:t>
            </a:r>
            <a:r>
              <a:rPr lang="en-US" dirty="0"/>
              <a:t> in some places, to prevents these currents are not applied to </a:t>
            </a:r>
            <a:r>
              <a:rPr lang="en-US" b="1" dirty="0"/>
              <a:t>some rows and columns </a:t>
            </a:r>
            <a:r>
              <a:rPr lang="en-US" dirty="0"/>
              <a:t>that therefore </a:t>
            </a:r>
            <a:r>
              <a:rPr lang="en-US" b="1" dirty="0"/>
              <a:t>cannot be </a:t>
            </a:r>
            <a:r>
              <a:rPr lang="en-US" b="0" dirty="0"/>
              <a:t>commanded to </a:t>
            </a:r>
            <a:r>
              <a:rPr lang="en-US" b="1" dirty="0"/>
              <a:t>open</a:t>
            </a:r>
            <a:r>
              <a:rPr lang="en-US" dirty="0"/>
              <a:t>.</a:t>
            </a:r>
          </a:p>
        </p:txBody>
      </p:sp>
    </p:spTree>
    <p:extLst>
      <p:ext uri="{BB962C8B-B14F-4D97-AF65-F5344CB8AC3E}">
        <p14:creationId xmlns:p14="http://schemas.microsoft.com/office/powerpoint/2010/main" val="22070660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This is an other image of the MSA also acquired during tests. This time the MSA arrays are commanded all-close. And yet a number of shutters (18 in this case) are defective and do not close, we call this shutters </a:t>
            </a:r>
            <a:r>
              <a:rPr lang="en-US" b="1" dirty="0"/>
              <a:t>‘failed-open</a:t>
            </a:r>
            <a:r>
              <a:rPr lang="en-US" dirty="0"/>
              <a:t>’ shutters.</a:t>
            </a:r>
          </a:p>
        </p:txBody>
      </p:sp>
    </p:spTree>
    <p:extLst>
      <p:ext uri="{BB962C8B-B14F-4D97-AF65-F5344CB8AC3E}">
        <p14:creationId xmlns:p14="http://schemas.microsoft.com/office/powerpoint/2010/main" val="32945442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MSA is a </a:t>
            </a:r>
            <a:r>
              <a:rPr lang="en-US" b="1" dirty="0"/>
              <a:t>fixed grid</a:t>
            </a:r>
            <a:r>
              <a:rPr lang="en-US" dirty="0"/>
              <a:t>…</a:t>
            </a:r>
          </a:p>
        </p:txBody>
      </p:sp>
    </p:spTree>
    <p:extLst>
      <p:ext uri="{BB962C8B-B14F-4D97-AF65-F5344CB8AC3E}">
        <p14:creationId xmlns:p14="http://schemas.microsoft.com/office/powerpoint/2010/main" val="155004642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Title &amp; Subtitle">
    <p:spTree>
      <p:nvGrpSpPr>
        <p:cNvPr id="1" name=""/>
        <p:cNvGrpSpPr/>
        <p:nvPr/>
      </p:nvGrpSpPr>
      <p:grpSpPr>
        <a:xfrm>
          <a:off x="0" y="0"/>
          <a:ext cx="0" cy="0"/>
          <a:chOff x="0" y="0"/>
          <a:chExt cx="0" cy="0"/>
        </a:xfrm>
      </p:grpSpPr>
      <p:sp>
        <p:nvSpPr>
          <p:cNvPr id="18" name="Rectangle"/>
          <p:cNvSpPr/>
          <p:nvPr/>
        </p:nvSpPr>
        <p:spPr>
          <a:xfrm>
            <a:off x="23380700" y="1473200"/>
            <a:ext cx="1270000" cy="9996885"/>
          </a:xfrm>
          <a:prstGeom prst="rect">
            <a:avLst/>
          </a:prstGeom>
          <a:solidFill>
            <a:srgbClr val="DDDEE2"/>
          </a:solidFill>
          <a:ln w="12700">
            <a:miter lim="400000"/>
          </a:ln>
        </p:spPr>
        <p:txBody>
          <a:bodyPr lIns="0" tIns="0" rIns="0" bIns="0" anchor="ctr"/>
          <a:lstStyle/>
          <a:p>
            <a:pPr algn="ctr">
              <a:spcBef>
                <a:spcPts val="0"/>
              </a:spcBef>
              <a:defRPr sz="3200">
                <a:solidFill>
                  <a:srgbClr val="FFFFFF"/>
                </a:solidFill>
              </a:defRPr>
            </a:pPr>
            <a:endParaRPr/>
          </a:p>
        </p:txBody>
      </p:sp>
      <p:pic>
        <p:nvPicPr>
          <p:cNvPr id="19" name="jwst_20170515.jpg" descr="jwst_20170515.jpg"/>
          <p:cNvPicPr>
            <a:picLocks noChangeAspect="1"/>
          </p:cNvPicPr>
          <p:nvPr/>
        </p:nvPicPr>
        <p:blipFill>
          <a:blip r:embed="rId2"/>
          <a:stretch>
            <a:fillRect/>
          </a:stretch>
        </p:blipFill>
        <p:spPr>
          <a:xfrm>
            <a:off x="-978000" y="-1625599"/>
            <a:ext cx="24396067" cy="18272652"/>
          </a:xfrm>
          <a:prstGeom prst="rect">
            <a:avLst/>
          </a:prstGeom>
          <a:ln w="12700">
            <a:miter lim="400000"/>
          </a:ln>
        </p:spPr>
      </p:pic>
      <p:sp>
        <p:nvSpPr>
          <p:cNvPr id="20" name="Rectangle"/>
          <p:cNvSpPr/>
          <p:nvPr/>
        </p:nvSpPr>
        <p:spPr>
          <a:xfrm>
            <a:off x="-8467" y="889000"/>
            <a:ext cx="24400934" cy="13716000"/>
          </a:xfrm>
          <a:prstGeom prst="rect">
            <a:avLst/>
          </a:prstGeom>
          <a:solidFill>
            <a:srgbClr val="C49732">
              <a:alpha val="90000"/>
            </a:srgbClr>
          </a:solidFill>
          <a:ln w="12700">
            <a:miter lim="400000"/>
          </a:ln>
        </p:spPr>
        <p:txBody>
          <a:bodyPr lIns="0" tIns="0" rIns="0" bIns="0" anchor="ctr"/>
          <a:lstStyle/>
          <a:p>
            <a:pPr algn="ctr">
              <a:spcBef>
                <a:spcPts val="0"/>
              </a:spcBef>
              <a:defRPr sz="3200">
                <a:solidFill>
                  <a:srgbClr val="FFFFFF"/>
                </a:solidFill>
              </a:defRPr>
            </a:pPr>
            <a:endParaRPr/>
          </a:p>
        </p:txBody>
      </p:sp>
      <p:sp>
        <p:nvSpPr>
          <p:cNvPr id="21" name="Title Text"/>
          <p:cNvSpPr txBox="1">
            <a:spLocks noGrp="1"/>
          </p:cNvSpPr>
          <p:nvPr>
            <p:ph type="title"/>
          </p:nvPr>
        </p:nvSpPr>
        <p:spPr>
          <a:xfrm>
            <a:off x="524933" y="4922175"/>
            <a:ext cx="15620108" cy="2693592"/>
          </a:xfrm>
          <a:prstGeom prst="rect">
            <a:avLst/>
          </a:prstGeom>
        </p:spPr>
        <p:txBody>
          <a:bodyPr/>
          <a:lstStyle>
            <a:lvl1pPr algn="l">
              <a:defRPr>
                <a:solidFill>
                  <a:srgbClr val="FFFFFF"/>
                </a:solidFill>
              </a:defRPr>
            </a:lvl1pPr>
          </a:lstStyle>
          <a:p>
            <a:r>
              <a:rPr lang="en-US"/>
              <a:t>Click to edit Master title style</a:t>
            </a:r>
            <a:endParaRPr dirty="0"/>
          </a:p>
        </p:txBody>
      </p:sp>
      <p:sp>
        <p:nvSpPr>
          <p:cNvPr id="22" name="Body Level One…"/>
          <p:cNvSpPr txBox="1">
            <a:spLocks noGrp="1"/>
          </p:cNvSpPr>
          <p:nvPr>
            <p:ph type="body" sz="quarter" idx="1" hasCustomPrompt="1"/>
          </p:nvPr>
        </p:nvSpPr>
        <p:spPr>
          <a:prstGeom prst="rect">
            <a:avLst/>
          </a:prstGeom>
        </p:spPr>
        <p:txBody>
          <a:bodyPr/>
          <a:lstStyle>
            <a:lvl1pPr>
              <a:defRPr baseline="0">
                <a:solidFill>
                  <a:schemeClr val="accent4">
                    <a:lumOff val="22769"/>
                  </a:schemeClr>
                </a:solidFill>
              </a:defRPr>
            </a:lvl1pPr>
            <a:lvl2pPr>
              <a:defRPr>
                <a:solidFill>
                  <a:schemeClr val="accent4">
                    <a:lumOff val="22769"/>
                  </a:schemeClr>
                </a:solidFill>
              </a:defRPr>
            </a:lvl2pPr>
            <a:lvl3pPr>
              <a:defRPr>
                <a:solidFill>
                  <a:schemeClr val="accent4">
                    <a:lumOff val="22769"/>
                  </a:schemeClr>
                </a:solidFill>
              </a:defRPr>
            </a:lvl3pPr>
            <a:lvl4pPr>
              <a:defRPr>
                <a:solidFill>
                  <a:schemeClr val="accent4">
                    <a:lumOff val="22769"/>
                  </a:schemeClr>
                </a:solidFill>
              </a:defRPr>
            </a:lvl4pPr>
            <a:lvl5pPr>
              <a:defRPr>
                <a:solidFill>
                  <a:schemeClr val="accent4">
                    <a:lumOff val="22769"/>
                  </a:schemeClr>
                </a:solidFill>
              </a:defRPr>
            </a:lvl5pPr>
          </a:lstStyle>
          <a:p>
            <a:pPr lvl="0"/>
            <a:r>
              <a:rPr lang="en-US"/>
              <a:t>Your Name Here</a:t>
            </a:r>
            <a:endParaRPr dirty="0"/>
          </a:p>
        </p:txBody>
      </p:sp>
      <p:pic>
        <p:nvPicPr>
          <p:cNvPr id="23" name="master_class_workshop_logo.png" descr="master_class_workshop_logo.png"/>
          <p:cNvPicPr>
            <a:picLocks noChangeAspect="1"/>
          </p:cNvPicPr>
          <p:nvPr/>
        </p:nvPicPr>
        <p:blipFill>
          <a:blip r:embed="rId3"/>
          <a:stretch>
            <a:fillRect/>
          </a:stretch>
        </p:blipFill>
        <p:spPr>
          <a:xfrm>
            <a:off x="16879557" y="3278716"/>
            <a:ext cx="6539310" cy="6539310"/>
          </a:xfrm>
          <a:prstGeom prst="rect">
            <a:avLst/>
          </a:prstGeom>
          <a:ln w="12700">
            <a:miter lim="400000"/>
          </a:ln>
        </p:spPr>
      </p:pic>
      <p:sp>
        <p:nvSpPr>
          <p:cNvPr id="24" name="Rectangle"/>
          <p:cNvSpPr/>
          <p:nvPr/>
        </p:nvSpPr>
        <p:spPr>
          <a:xfrm>
            <a:off x="-8467" y="11309217"/>
            <a:ext cx="24400934" cy="2406783"/>
          </a:xfrm>
          <a:prstGeom prst="rect">
            <a:avLst/>
          </a:prstGeom>
          <a:solidFill>
            <a:schemeClr val="accent4">
              <a:hueOff val="-3600000"/>
              <a:lumOff val="-20194"/>
            </a:schemeClr>
          </a:solidFill>
          <a:ln w="12700">
            <a:miter lim="400000"/>
          </a:ln>
        </p:spPr>
        <p:txBody>
          <a:bodyPr lIns="0" tIns="0" rIns="0" bIns="0" anchor="ctr"/>
          <a:lstStyle/>
          <a:p>
            <a:pPr algn="ctr">
              <a:spcBef>
                <a:spcPts val="0"/>
              </a:spcBef>
              <a:defRPr sz="3200">
                <a:solidFill>
                  <a:srgbClr val="FFFFFF"/>
                </a:solidFill>
              </a:defRPr>
            </a:pPr>
            <a:endParaRPr/>
          </a:p>
        </p:txBody>
      </p:sp>
      <p:sp>
        <p:nvSpPr>
          <p:cNvPr id="25" name="Rectangle"/>
          <p:cNvSpPr/>
          <p:nvPr/>
        </p:nvSpPr>
        <p:spPr>
          <a:xfrm>
            <a:off x="-8467" y="11855846"/>
            <a:ext cx="24400934" cy="1860154"/>
          </a:xfrm>
          <a:prstGeom prst="rect">
            <a:avLst/>
          </a:prstGeom>
          <a:solidFill>
            <a:srgbClr val="9C3742"/>
          </a:solidFill>
          <a:ln w="12700">
            <a:miter lim="400000"/>
          </a:ln>
        </p:spPr>
        <p:txBody>
          <a:bodyPr lIns="0" tIns="0" rIns="0" bIns="0" anchor="ctr"/>
          <a:lstStyle/>
          <a:p>
            <a:pPr algn="ctr">
              <a:spcBef>
                <a:spcPts val="0"/>
              </a:spcBef>
              <a:defRPr sz="3200">
                <a:solidFill>
                  <a:srgbClr val="FFFFFF"/>
                </a:solidFill>
              </a:defRPr>
            </a:pPr>
            <a:endParaRPr/>
          </a:p>
        </p:txBody>
      </p:sp>
      <p:sp>
        <p:nvSpPr>
          <p:cNvPr id="26" name="Rectangle"/>
          <p:cNvSpPr/>
          <p:nvPr/>
        </p:nvSpPr>
        <p:spPr>
          <a:xfrm>
            <a:off x="-8467" y="12128500"/>
            <a:ext cx="24400934" cy="1587500"/>
          </a:xfrm>
          <a:prstGeom prst="rect">
            <a:avLst/>
          </a:prstGeom>
          <a:solidFill>
            <a:srgbClr val="333333"/>
          </a:solidFill>
          <a:ln w="12700">
            <a:miter lim="400000"/>
          </a:ln>
        </p:spPr>
        <p:txBody>
          <a:bodyPr lIns="0" tIns="0" rIns="0" bIns="0" anchor="ctr"/>
          <a:lstStyle/>
          <a:p>
            <a:pPr algn="ctr">
              <a:spcBef>
                <a:spcPts val="0"/>
              </a:spcBef>
              <a:defRPr sz="3200">
                <a:solidFill>
                  <a:srgbClr val="FFFFFF"/>
                </a:solidFill>
              </a:defRPr>
            </a:pPr>
            <a:endParaRPr/>
          </a:p>
        </p:txBody>
      </p:sp>
      <p:sp>
        <p:nvSpPr>
          <p:cNvPr id="27" name="Rectangle"/>
          <p:cNvSpPr/>
          <p:nvPr/>
        </p:nvSpPr>
        <p:spPr>
          <a:xfrm>
            <a:off x="-8467" y="-4234"/>
            <a:ext cx="24400934" cy="1587501"/>
          </a:xfrm>
          <a:prstGeom prst="rect">
            <a:avLst/>
          </a:prstGeom>
          <a:solidFill>
            <a:schemeClr val="accent4">
              <a:hueOff val="-3600000"/>
              <a:lumOff val="-20194"/>
            </a:schemeClr>
          </a:solidFill>
          <a:ln w="12700">
            <a:miter lim="400000"/>
          </a:ln>
        </p:spPr>
        <p:txBody>
          <a:bodyPr lIns="0" tIns="0" rIns="0" bIns="0" anchor="ctr"/>
          <a:lstStyle/>
          <a:p>
            <a:pPr algn="ctr">
              <a:spcBef>
                <a:spcPts val="0"/>
              </a:spcBef>
              <a:defRPr sz="3200">
                <a:solidFill>
                  <a:srgbClr val="FFFFFF"/>
                </a:solidFill>
              </a:defRPr>
            </a:pPr>
            <a:endParaRPr/>
          </a:p>
        </p:txBody>
      </p:sp>
      <p:sp>
        <p:nvSpPr>
          <p:cNvPr id="28" name="ESA JWST Master Class"/>
          <p:cNvSpPr txBox="1"/>
          <p:nvPr/>
        </p:nvSpPr>
        <p:spPr>
          <a:xfrm>
            <a:off x="535214" y="3299956"/>
            <a:ext cx="12956015" cy="1210588"/>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lgn="ctr">
              <a:spcBef>
                <a:spcPts val="0"/>
              </a:spcBef>
              <a:defRPr sz="7200">
                <a:solidFill>
                  <a:schemeClr val="accent1">
                    <a:lumOff val="-12591"/>
                  </a:schemeClr>
                </a:solidFill>
                <a:latin typeface="Avenir Heavy"/>
                <a:ea typeface="Avenir Heavy"/>
                <a:cs typeface="Avenir Heavy"/>
                <a:sym typeface="Avenir Heavy"/>
              </a:defRPr>
            </a:lvl1pPr>
          </a:lstStyle>
          <a:p>
            <a:r>
              <a:rPr lang="en-US" dirty="0"/>
              <a:t>JWST Master Class Workshop</a:t>
            </a:r>
            <a:endParaRPr dirty="0">
              <a:solidFill>
                <a:srgbClr val="323232"/>
              </a:solidFill>
            </a:endParaRPr>
          </a:p>
        </p:txBody>
      </p:sp>
      <p:sp>
        <p:nvSpPr>
          <p:cNvPr id="29" name="ESA JWST Master Class, ESAC, Madrid Spain, 3-5 February 2020"/>
          <p:cNvSpPr txBox="1">
            <a:spLocks noGrp="1"/>
          </p:cNvSpPr>
          <p:nvPr>
            <p:ph type="body" sz="quarter" idx="13" hasCustomPrompt="1"/>
          </p:nvPr>
        </p:nvSpPr>
        <p:spPr>
          <a:xfrm>
            <a:off x="493585" y="12640121"/>
            <a:ext cx="3904072" cy="564257"/>
          </a:xfrm>
          <a:prstGeom prst="rect">
            <a:avLst/>
          </a:prstGeom>
        </p:spPr>
        <p:txBody>
          <a:bodyPr wrap="none" anchor="ctr">
            <a:spAutoFit/>
          </a:bodyPr>
          <a:lstStyle>
            <a:lvl1pPr>
              <a:defRPr sz="3000" baseline="0">
                <a:solidFill>
                  <a:schemeClr val="accent4">
                    <a:lumOff val="22769"/>
                  </a:schemeClr>
                </a:solidFill>
              </a:defRPr>
            </a:lvl1pPr>
          </a:lstStyle>
          <a:p>
            <a:pPr lvl="0"/>
            <a:r>
              <a:rPr lang="en-US" dirty="0"/>
              <a:t>Your Workshop Here</a:t>
            </a:r>
          </a:p>
        </p:txBody>
      </p:sp>
      <p:sp>
        <p:nvSpPr>
          <p:cNvPr id="30" name="Slide Number"/>
          <p:cNvSpPr txBox="1">
            <a:spLocks noGrp="1"/>
          </p:cNvSpPr>
          <p:nvPr>
            <p:ph type="sldNum" sz="quarter" idx="2"/>
          </p:nvPr>
        </p:nvSpPr>
        <p:spPr>
          <a:prstGeom prst="rect">
            <a:avLst/>
          </a:prstGeom>
        </p:spPr>
        <p:txBody>
          <a:bodyPr/>
          <a:lstStyle/>
          <a:p>
            <a:fld id="{86CB4B4D-7CA3-9044-876B-883B54F8677D}" type="slidenum">
              <a:rPr lang="uk-UA" smtClean="0"/>
              <a:t>‹#›</a:t>
            </a:fld>
            <a:endParaRPr lang="uk-UA"/>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Subtitle">
    <p:spTree>
      <p:nvGrpSpPr>
        <p:cNvPr id="1" name=""/>
        <p:cNvGrpSpPr/>
        <p:nvPr/>
      </p:nvGrpSpPr>
      <p:grpSpPr>
        <a:xfrm>
          <a:off x="0" y="0"/>
          <a:ext cx="0" cy="0"/>
          <a:chOff x="0" y="0"/>
          <a:chExt cx="0" cy="0"/>
        </a:xfrm>
      </p:grpSpPr>
      <p:sp>
        <p:nvSpPr>
          <p:cNvPr id="37" name="Title Text"/>
          <p:cNvSpPr txBox="1">
            <a:spLocks noGrp="1"/>
          </p:cNvSpPr>
          <p:nvPr>
            <p:ph type="title"/>
          </p:nvPr>
        </p:nvSpPr>
        <p:spPr>
          <a:prstGeom prst="rect">
            <a:avLst/>
          </a:prstGeom>
        </p:spPr>
        <p:txBody>
          <a:bodyPr/>
          <a:lstStyle/>
          <a:p>
            <a:r>
              <a:rPr lang="en-US"/>
              <a:t>Click to edit Master title style</a:t>
            </a:r>
            <a:endParaRPr/>
          </a:p>
        </p:txBody>
      </p:sp>
      <p:sp>
        <p:nvSpPr>
          <p:cNvPr id="38" name="Slide Number"/>
          <p:cNvSpPr txBox="1">
            <a:spLocks noGrp="1"/>
          </p:cNvSpPr>
          <p:nvPr>
            <p:ph type="sldNum" sz="quarter" idx="2"/>
          </p:nvPr>
        </p:nvSpPr>
        <p:spPr>
          <a:prstGeom prst="rect">
            <a:avLst/>
          </a:prstGeom>
        </p:spPr>
        <p:txBody>
          <a:bodyPr/>
          <a:lstStyle/>
          <a:p>
            <a:fld id="{86CB4B4D-7CA3-9044-876B-883B54F8677D}" type="slidenum">
              <a:rPr lang="uk-UA" smtClean="0"/>
              <a:t>‹#›</a:t>
            </a:fld>
            <a:endParaRPr lang="uk-UA"/>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Blank">
    <p:spTree>
      <p:nvGrpSpPr>
        <p:cNvPr id="1" name=""/>
        <p:cNvGrpSpPr/>
        <p:nvPr/>
      </p:nvGrpSpPr>
      <p:grpSpPr>
        <a:xfrm>
          <a:off x="0" y="0"/>
          <a:ext cx="0" cy="0"/>
          <a:chOff x="0" y="0"/>
          <a:chExt cx="0" cy="0"/>
        </a:xfrm>
      </p:grpSpPr>
      <p:pic>
        <p:nvPicPr>
          <p:cNvPr id="45" name="master_class_workshop_logo.png" descr="master_class_workshop_logo.png"/>
          <p:cNvPicPr>
            <a:picLocks noChangeAspect="1"/>
          </p:cNvPicPr>
          <p:nvPr/>
        </p:nvPicPr>
        <p:blipFill>
          <a:blip r:embed="rId2"/>
          <a:stretch>
            <a:fillRect/>
          </a:stretch>
        </p:blipFill>
        <p:spPr>
          <a:xfrm>
            <a:off x="21042031" y="256116"/>
            <a:ext cx="2910236" cy="2910236"/>
          </a:xfrm>
          <a:prstGeom prst="rect">
            <a:avLst/>
          </a:prstGeom>
          <a:ln w="12700">
            <a:miter lim="400000"/>
          </a:ln>
        </p:spPr>
      </p:pic>
      <p:grpSp>
        <p:nvGrpSpPr>
          <p:cNvPr id="51" name="Group"/>
          <p:cNvGrpSpPr/>
          <p:nvPr/>
        </p:nvGrpSpPr>
        <p:grpSpPr>
          <a:xfrm>
            <a:off x="-8467" y="-4234"/>
            <a:ext cx="773775" cy="13720235"/>
            <a:chOff x="0" y="0"/>
            <a:chExt cx="773774" cy="13720233"/>
          </a:xfrm>
        </p:grpSpPr>
        <p:sp>
          <p:nvSpPr>
            <p:cNvPr id="46" name="Rectangle"/>
            <p:cNvSpPr/>
            <p:nvPr/>
          </p:nvSpPr>
          <p:spPr>
            <a:xfrm>
              <a:off x="0" y="4233"/>
              <a:ext cx="773775" cy="13716001"/>
            </a:xfrm>
            <a:prstGeom prst="rect">
              <a:avLst/>
            </a:prstGeom>
            <a:solidFill>
              <a:srgbClr val="C49732"/>
            </a:solidFill>
            <a:ln w="12700" cap="flat">
              <a:noFill/>
              <a:miter lim="400000"/>
            </a:ln>
            <a:effectLst/>
          </p:spPr>
          <p:txBody>
            <a:bodyPr wrap="square" lIns="0" tIns="0" rIns="0" bIns="0" numCol="1" anchor="ctr">
              <a:noAutofit/>
            </a:bodyPr>
            <a:lstStyle/>
            <a:p>
              <a:pPr algn="ctr">
                <a:spcBef>
                  <a:spcPts val="0"/>
                </a:spcBef>
                <a:defRPr sz="3200">
                  <a:solidFill>
                    <a:srgbClr val="FFFFFF"/>
                  </a:solidFill>
                </a:defRPr>
              </a:pPr>
              <a:endParaRPr/>
            </a:p>
          </p:txBody>
        </p:sp>
        <p:sp>
          <p:nvSpPr>
            <p:cNvPr id="47" name="Rectangle"/>
            <p:cNvSpPr/>
            <p:nvPr/>
          </p:nvSpPr>
          <p:spPr>
            <a:xfrm>
              <a:off x="-1" y="11313451"/>
              <a:ext cx="773776" cy="2406783"/>
            </a:xfrm>
            <a:prstGeom prst="rect">
              <a:avLst/>
            </a:prstGeom>
            <a:solidFill>
              <a:schemeClr val="accent4">
                <a:hueOff val="-3600000"/>
                <a:lumOff val="-20194"/>
              </a:schemeClr>
            </a:solidFill>
            <a:ln w="12700" cap="flat">
              <a:noFill/>
              <a:miter lim="400000"/>
            </a:ln>
            <a:effectLst/>
          </p:spPr>
          <p:txBody>
            <a:bodyPr wrap="square" lIns="0" tIns="0" rIns="0" bIns="0" numCol="1" anchor="ctr">
              <a:noAutofit/>
            </a:bodyPr>
            <a:lstStyle/>
            <a:p>
              <a:pPr algn="ctr">
                <a:spcBef>
                  <a:spcPts val="0"/>
                </a:spcBef>
                <a:defRPr sz="3200">
                  <a:solidFill>
                    <a:srgbClr val="FFFFFF"/>
                  </a:solidFill>
                </a:defRPr>
              </a:pPr>
              <a:endParaRPr/>
            </a:p>
          </p:txBody>
        </p:sp>
        <p:sp>
          <p:nvSpPr>
            <p:cNvPr id="48" name="Rectangle"/>
            <p:cNvSpPr/>
            <p:nvPr/>
          </p:nvSpPr>
          <p:spPr>
            <a:xfrm>
              <a:off x="0" y="11860080"/>
              <a:ext cx="773775" cy="1860154"/>
            </a:xfrm>
            <a:prstGeom prst="rect">
              <a:avLst/>
            </a:prstGeom>
            <a:solidFill>
              <a:srgbClr val="9C3742"/>
            </a:solidFill>
            <a:ln w="12700" cap="flat">
              <a:noFill/>
              <a:miter lim="400000"/>
            </a:ln>
            <a:effectLst/>
          </p:spPr>
          <p:txBody>
            <a:bodyPr wrap="square" lIns="0" tIns="0" rIns="0" bIns="0" numCol="1" anchor="ctr">
              <a:noAutofit/>
            </a:bodyPr>
            <a:lstStyle/>
            <a:p>
              <a:pPr algn="ctr">
                <a:spcBef>
                  <a:spcPts val="0"/>
                </a:spcBef>
                <a:defRPr sz="3200">
                  <a:solidFill>
                    <a:srgbClr val="FFFFFF"/>
                  </a:solidFill>
                </a:defRPr>
              </a:pPr>
              <a:endParaRPr/>
            </a:p>
          </p:txBody>
        </p:sp>
        <p:sp>
          <p:nvSpPr>
            <p:cNvPr id="49" name="Rectangle"/>
            <p:cNvSpPr/>
            <p:nvPr/>
          </p:nvSpPr>
          <p:spPr>
            <a:xfrm>
              <a:off x="0" y="12132733"/>
              <a:ext cx="773775" cy="1587501"/>
            </a:xfrm>
            <a:prstGeom prst="rect">
              <a:avLst/>
            </a:prstGeom>
            <a:solidFill>
              <a:srgbClr val="333333"/>
            </a:solidFill>
            <a:ln w="12700" cap="flat">
              <a:noFill/>
              <a:miter lim="400000"/>
            </a:ln>
            <a:effectLst/>
          </p:spPr>
          <p:txBody>
            <a:bodyPr wrap="square" lIns="0" tIns="0" rIns="0" bIns="0" numCol="1" anchor="ctr">
              <a:noAutofit/>
            </a:bodyPr>
            <a:lstStyle/>
            <a:p>
              <a:pPr algn="ctr">
                <a:spcBef>
                  <a:spcPts val="0"/>
                </a:spcBef>
                <a:defRPr sz="3200">
                  <a:solidFill>
                    <a:srgbClr val="FFFFFF"/>
                  </a:solidFill>
                </a:defRPr>
              </a:pPr>
              <a:endParaRPr/>
            </a:p>
          </p:txBody>
        </p:sp>
        <p:sp>
          <p:nvSpPr>
            <p:cNvPr id="50" name="Rectangle"/>
            <p:cNvSpPr/>
            <p:nvPr/>
          </p:nvSpPr>
          <p:spPr>
            <a:xfrm>
              <a:off x="0" y="0"/>
              <a:ext cx="773775" cy="1587501"/>
            </a:xfrm>
            <a:prstGeom prst="rect">
              <a:avLst/>
            </a:prstGeom>
            <a:solidFill>
              <a:schemeClr val="accent4">
                <a:hueOff val="-3600000"/>
                <a:lumOff val="-20194"/>
              </a:schemeClr>
            </a:solidFill>
            <a:ln w="12700" cap="flat">
              <a:noFill/>
              <a:miter lim="400000"/>
            </a:ln>
            <a:effectLst/>
          </p:spPr>
          <p:txBody>
            <a:bodyPr wrap="square" lIns="0" tIns="0" rIns="0" bIns="0" numCol="1" anchor="ctr">
              <a:noAutofit/>
            </a:bodyPr>
            <a:lstStyle/>
            <a:p>
              <a:pPr algn="ctr">
                <a:spcBef>
                  <a:spcPts val="0"/>
                </a:spcBef>
                <a:defRPr sz="3200">
                  <a:solidFill>
                    <a:srgbClr val="FFFFFF"/>
                  </a:solidFill>
                </a:defRPr>
              </a:pPr>
              <a:endParaRPr/>
            </a:p>
          </p:txBody>
        </p:sp>
      </p:grpSp>
      <p:sp>
        <p:nvSpPr>
          <p:cNvPr id="52" name="ESA JWST Master Class, ESAC, Madrid Spain, 3-5 February 2020"/>
          <p:cNvSpPr txBox="1"/>
          <p:nvPr/>
        </p:nvSpPr>
        <p:spPr>
          <a:xfrm>
            <a:off x="1248833" y="12868721"/>
            <a:ext cx="7639912" cy="564257"/>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lgn="ctr">
              <a:spcBef>
                <a:spcPts val="0"/>
              </a:spcBef>
              <a:defRPr sz="3000">
                <a:solidFill>
                  <a:schemeClr val="accent4"/>
                </a:solidFill>
                <a:latin typeface="Avenir Heavy"/>
                <a:ea typeface="Avenir Heavy"/>
                <a:cs typeface="Avenir Heavy"/>
                <a:sym typeface="Avenir Heavy"/>
              </a:defRPr>
            </a:lvl1pPr>
          </a:lstStyle>
          <a:p>
            <a:pPr algn="l"/>
            <a:r>
              <a:rPr lang="en-US" dirty="0"/>
              <a:t>JWST MASTER CLASS MELBOURNE 2022</a:t>
            </a:r>
            <a:endParaRPr dirty="0"/>
          </a:p>
        </p:txBody>
      </p:sp>
      <p:sp>
        <p:nvSpPr>
          <p:cNvPr id="53" name="Slide Number"/>
          <p:cNvSpPr txBox="1">
            <a:spLocks noGrp="1"/>
          </p:cNvSpPr>
          <p:nvPr>
            <p:ph type="sldNum" sz="quarter" idx="2"/>
          </p:nvPr>
        </p:nvSpPr>
        <p:spPr>
          <a:xfrm>
            <a:off x="23231348" y="12839700"/>
            <a:ext cx="565405" cy="622300"/>
          </a:xfrm>
          <a:prstGeom prst="rect">
            <a:avLst/>
          </a:prstGeom>
        </p:spPr>
        <p:txBody>
          <a:bodyPr/>
          <a:lstStyle>
            <a:lvl1pPr>
              <a:defRPr sz="3000">
                <a:solidFill>
                  <a:schemeClr val="accent4"/>
                </a:solidFill>
                <a:latin typeface="Avenir Heavy"/>
                <a:ea typeface="Avenir Heavy"/>
                <a:cs typeface="Avenir Heavy"/>
                <a:sym typeface="Avenir Heavy"/>
              </a:defRPr>
            </a:lvl1pPr>
          </a:lstStyle>
          <a:p>
            <a:fld id="{86CB4B4D-7CA3-9044-876B-883B54F8677D}" type="slidenum">
              <a:rPr lang="uk-UA" smtClean="0"/>
              <a:t>‹#›</a:t>
            </a:fld>
            <a:endParaRPr lang="uk-UA"/>
          </a:p>
        </p:txBody>
      </p:sp>
      <p:sp>
        <p:nvSpPr>
          <p:cNvPr id="54" name="Body Level One…"/>
          <p:cNvSpPr txBox="1">
            <a:spLocks noGrp="1"/>
          </p:cNvSpPr>
          <p:nvPr>
            <p:ph type="body" idx="1"/>
          </p:nvPr>
        </p:nvSpPr>
        <p:spPr>
          <a:xfrm>
            <a:off x="1248833" y="1964266"/>
            <a:ext cx="19309673" cy="9296401"/>
          </a:xfrm>
          <a:prstGeom prst="rect">
            <a:avLst/>
          </a:prstGeom>
        </p:spPr>
        <p:txBody>
          <a:bodyPr/>
          <a:lstStyle>
            <a:lvl1pPr marL="635000" indent="-635000">
              <a:spcBef>
                <a:spcPts val="1000"/>
              </a:spcBef>
              <a:buClr>
                <a:schemeClr val="accent1">
                  <a:lumOff val="-12591"/>
                </a:schemeClr>
              </a:buClr>
              <a:buSzPct val="125000"/>
              <a:buChar char="•"/>
              <a:defRPr sz="4800">
                <a:solidFill>
                  <a:schemeClr val="accent4">
                    <a:hueOff val="-3600000"/>
                    <a:lumOff val="-20194"/>
                  </a:schemeClr>
                </a:solidFill>
                <a:latin typeface="+mn-lt"/>
                <a:ea typeface="+mn-ea"/>
                <a:cs typeface="+mn-cs"/>
                <a:sym typeface="Avenir Book"/>
              </a:defRPr>
            </a:lvl1pPr>
            <a:lvl2pPr marL="1270000" indent="-635000">
              <a:spcBef>
                <a:spcPts val="1000"/>
              </a:spcBef>
              <a:buClr>
                <a:schemeClr val="accent1">
                  <a:lumOff val="-12591"/>
                </a:schemeClr>
              </a:buClr>
              <a:buSzPct val="125000"/>
              <a:buChar char="‣"/>
              <a:defRPr sz="4800">
                <a:solidFill>
                  <a:schemeClr val="accent4">
                    <a:hueOff val="-3600000"/>
                    <a:lumOff val="-20194"/>
                  </a:schemeClr>
                </a:solidFill>
                <a:latin typeface="+mn-lt"/>
                <a:ea typeface="+mn-ea"/>
                <a:cs typeface="+mn-cs"/>
                <a:sym typeface="Avenir Book"/>
              </a:defRPr>
            </a:lvl2pPr>
            <a:lvl3pPr marL="1905000" indent="-635000">
              <a:spcBef>
                <a:spcPts val="1000"/>
              </a:spcBef>
              <a:buClr>
                <a:schemeClr val="accent1">
                  <a:lumOff val="-12591"/>
                </a:schemeClr>
              </a:buClr>
              <a:buSzPct val="125000"/>
              <a:buChar char="-"/>
              <a:defRPr sz="4800">
                <a:solidFill>
                  <a:schemeClr val="accent4">
                    <a:hueOff val="-3600000"/>
                    <a:lumOff val="-20194"/>
                  </a:schemeClr>
                </a:solidFill>
                <a:latin typeface="+mn-lt"/>
                <a:ea typeface="+mn-ea"/>
                <a:cs typeface="+mn-cs"/>
                <a:sym typeface="Avenir Book"/>
              </a:defRPr>
            </a:lvl3pPr>
            <a:lvl4pPr marL="2540000" indent="-635000">
              <a:spcBef>
                <a:spcPts val="1000"/>
              </a:spcBef>
              <a:buClr>
                <a:schemeClr val="accent1">
                  <a:lumOff val="-12591"/>
                </a:schemeClr>
              </a:buClr>
              <a:buSzPct val="74000"/>
              <a:buChar char="★"/>
              <a:defRPr sz="4800">
                <a:solidFill>
                  <a:schemeClr val="accent4">
                    <a:hueOff val="-3600000"/>
                    <a:lumOff val="-20194"/>
                  </a:schemeClr>
                </a:solidFill>
                <a:latin typeface="+mn-lt"/>
                <a:ea typeface="+mn-ea"/>
                <a:cs typeface="+mn-cs"/>
                <a:sym typeface="Avenir Book"/>
              </a:defRPr>
            </a:lvl4pPr>
            <a:lvl5pPr marL="3175000" indent="-635000">
              <a:spcBef>
                <a:spcPts val="1000"/>
              </a:spcBef>
              <a:buClr>
                <a:schemeClr val="accent1">
                  <a:lumOff val="-12591"/>
                </a:schemeClr>
              </a:buClr>
              <a:buSzPct val="93000"/>
              <a:buChar char="❖"/>
              <a:defRPr sz="4800">
                <a:solidFill>
                  <a:schemeClr val="accent4">
                    <a:hueOff val="-3600000"/>
                    <a:lumOff val="-20194"/>
                  </a:schemeClr>
                </a:solidFill>
                <a:latin typeface="+mn-lt"/>
                <a:ea typeface="+mn-ea"/>
                <a:cs typeface="+mn-cs"/>
                <a:sym typeface="Avenir Book"/>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5" name="Title Text"/>
          <p:cNvSpPr txBox="1">
            <a:spLocks noGrp="1"/>
          </p:cNvSpPr>
          <p:nvPr>
            <p:ph type="title"/>
          </p:nvPr>
        </p:nvSpPr>
        <p:spPr>
          <a:xfrm>
            <a:off x="1248833" y="169333"/>
            <a:ext cx="19309673" cy="1587038"/>
          </a:xfrm>
          <a:prstGeom prst="rect">
            <a:avLst/>
          </a:prstGeom>
        </p:spPr>
        <p:txBody>
          <a:bodyPr/>
          <a:lstStyle>
            <a:lvl1pPr algn="l">
              <a:defRPr sz="8400">
                <a:solidFill>
                  <a:schemeClr val="accent1">
                    <a:lumOff val="-12591"/>
                  </a:schemeClr>
                </a:solidFill>
                <a:latin typeface="+mn-lt"/>
                <a:ea typeface="+mn-ea"/>
                <a:cs typeface="+mn-cs"/>
                <a:sym typeface="Avenir Book"/>
              </a:defRPr>
            </a:lvl1pPr>
          </a:lstStyle>
          <a:p>
            <a:r>
              <a:rPr lang="en-US"/>
              <a:t>Click to edit Master title style</a:t>
            </a:r>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p:cSld name="JWST Content Slide">
    <p:spTree>
      <p:nvGrpSpPr>
        <p:cNvPr id="1" name=""/>
        <p:cNvGrpSpPr/>
        <p:nvPr/>
      </p:nvGrpSpPr>
      <p:grpSpPr>
        <a:xfrm>
          <a:off x="0" y="0"/>
          <a:ext cx="0" cy="0"/>
          <a:chOff x="0" y="0"/>
          <a:chExt cx="0" cy="0"/>
        </a:xfrm>
      </p:grpSpPr>
      <p:cxnSp>
        <p:nvCxnSpPr>
          <p:cNvPr id="9" name="Straight Connector 8"/>
          <p:cNvCxnSpPr/>
          <p:nvPr/>
        </p:nvCxnSpPr>
        <p:spPr>
          <a:xfrm>
            <a:off x="2183492" y="1995160"/>
            <a:ext cx="21017884" cy="0"/>
          </a:xfrm>
          <a:prstGeom prst="line">
            <a:avLst/>
          </a:prstGeom>
          <a:ln w="63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20" name="Title 1"/>
          <p:cNvSpPr>
            <a:spLocks noGrp="1"/>
          </p:cNvSpPr>
          <p:nvPr>
            <p:ph type="title"/>
          </p:nvPr>
        </p:nvSpPr>
        <p:spPr>
          <a:xfrm>
            <a:off x="2304288" y="1170433"/>
            <a:ext cx="20897088" cy="1250946"/>
          </a:xfrm>
          <a:prstGeom prst="rect">
            <a:avLst/>
          </a:prstGeom>
        </p:spPr>
        <p:txBody>
          <a:bodyPr>
            <a:normAutofit/>
          </a:bodyPr>
          <a:lstStyle>
            <a:lvl1pPr marL="0" algn="l" defTabSz="1828800" rtl="0" eaLnBrk="1" latinLnBrk="0" hangingPunct="1">
              <a:lnSpc>
                <a:spcPct val="90000"/>
              </a:lnSpc>
              <a:spcBef>
                <a:spcPct val="0"/>
              </a:spcBef>
              <a:buNone/>
              <a:defRPr lang="en-US" sz="4800" kern="1200" spc="300" dirty="0">
                <a:solidFill>
                  <a:srgbClr val="002060"/>
                </a:solidFill>
                <a:latin typeface="Franklin Gothic Medium" panose="020B0603020102020204" pitchFamily="34" charset="0"/>
                <a:ea typeface="+mj-ea"/>
                <a:cs typeface="+mj-cs"/>
              </a:defRPr>
            </a:lvl1pPr>
          </a:lstStyle>
          <a:p>
            <a:r>
              <a:rPr lang="en-US"/>
              <a:t>Click to edit Master title style</a:t>
            </a:r>
            <a:endParaRPr lang="en-US" dirty="0"/>
          </a:p>
        </p:txBody>
      </p:sp>
      <p:pic>
        <p:nvPicPr>
          <p:cNvPr id="21" name="Content Placeholder 19"/>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10679" y="541920"/>
            <a:ext cx="2435918" cy="2139696"/>
          </a:xfrm>
          <a:prstGeom prst="rect">
            <a:avLst/>
          </a:prstGeom>
        </p:spPr>
      </p:pic>
      <p:sp>
        <p:nvSpPr>
          <p:cNvPr id="10" name="Content Placeholder 4"/>
          <p:cNvSpPr>
            <a:spLocks noGrp="1"/>
          </p:cNvSpPr>
          <p:nvPr>
            <p:ph sz="quarter" idx="10"/>
          </p:nvPr>
        </p:nvSpPr>
        <p:spPr>
          <a:xfrm>
            <a:off x="2011679" y="2809274"/>
            <a:ext cx="21191222" cy="9938352"/>
          </a:xfrm>
          <a:prstGeom prst="rect">
            <a:avLst/>
          </a:prstGeom>
        </p:spPr>
        <p:txBody>
          <a:bodyPr/>
          <a:lstStyle>
            <a:lvl1pPr marL="0" indent="0">
              <a:buFontTx/>
              <a:buNone/>
              <a:tabLst>
                <a:tab pos="450850" algn="l"/>
              </a:tabLst>
              <a:defRPr sz="4800">
                <a:solidFill>
                  <a:srgbClr val="002061"/>
                </a:solidFill>
                <a:latin typeface="+mj-lt"/>
              </a:defRPr>
            </a:lvl1pPr>
            <a:lvl2pPr marL="1371600" indent="-457200">
              <a:buFont typeface="Arial" charset="0"/>
              <a:buChar char="•"/>
              <a:defRPr sz="4000">
                <a:solidFill>
                  <a:srgbClr val="002061"/>
                </a:solidFill>
                <a:latin typeface="+mj-lt"/>
              </a:defRPr>
            </a:lvl2pPr>
            <a:lvl3pPr marL="2286000" indent="-457200">
              <a:buFont typeface="LucidaGrande" charset="0"/>
              <a:buChar char="-"/>
              <a:defRPr sz="3600">
                <a:solidFill>
                  <a:srgbClr val="002061"/>
                </a:solidFill>
                <a:latin typeface="+mj-lt"/>
              </a:defRPr>
            </a:lvl3pPr>
            <a:lvl4pPr marL="3200400" indent="-457200">
              <a:buSzPct val="90000"/>
              <a:buFont typeface="LucidaGrande" charset="0"/>
              <a:buChar char="▸"/>
              <a:defRPr sz="3200">
                <a:solidFill>
                  <a:srgbClr val="002061"/>
                </a:solidFill>
                <a:latin typeface="+mj-lt"/>
              </a:defRPr>
            </a:lvl4pPr>
            <a:lvl5pPr marL="4114800" indent="-457200">
              <a:buSzPct val="80000"/>
              <a:buFont typeface="LucidaGrande" charset="0"/>
              <a:buChar char="◆"/>
              <a:defRPr sz="3200">
                <a:solidFill>
                  <a:srgbClr val="00206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1" name="Picture 10"/>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22146768" y="13241891"/>
            <a:ext cx="1965960" cy="269502"/>
          </a:xfrm>
          <a:prstGeom prst="rect">
            <a:avLst/>
          </a:prstGeom>
        </p:spPr>
      </p:pic>
    </p:spTree>
    <p:extLst>
      <p:ext uri="{BB962C8B-B14F-4D97-AF65-F5344CB8AC3E}">
        <p14:creationId xmlns:p14="http://schemas.microsoft.com/office/powerpoint/2010/main" val="16214758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52">
          <p15:clr>
            <a:srgbClr val="FBAE40"/>
          </p15:clr>
        </p15:guide>
        <p15:guide id="2" pos="672">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jpe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Rectangle"/>
          <p:cNvSpPr/>
          <p:nvPr/>
        </p:nvSpPr>
        <p:spPr>
          <a:xfrm>
            <a:off x="23380700" y="1473200"/>
            <a:ext cx="1270000" cy="9996885"/>
          </a:xfrm>
          <a:prstGeom prst="rect">
            <a:avLst/>
          </a:prstGeom>
          <a:solidFill>
            <a:srgbClr val="DDDEE2"/>
          </a:solidFill>
          <a:ln w="12700">
            <a:miter lim="400000"/>
          </a:ln>
        </p:spPr>
        <p:txBody>
          <a:bodyPr lIns="0" tIns="0" rIns="0" bIns="0" anchor="ctr"/>
          <a:lstStyle/>
          <a:p>
            <a:pPr algn="ctr">
              <a:spcBef>
                <a:spcPts val="0"/>
              </a:spcBef>
              <a:defRPr sz="3200">
                <a:solidFill>
                  <a:srgbClr val="FFFFFF"/>
                </a:solidFill>
              </a:defRPr>
            </a:pPr>
            <a:endParaRPr/>
          </a:p>
        </p:txBody>
      </p:sp>
      <p:pic>
        <p:nvPicPr>
          <p:cNvPr id="3" name="jwst_20170515.jpg" descr="jwst_20170515.jpg"/>
          <p:cNvPicPr>
            <a:picLocks noChangeAspect="1"/>
          </p:cNvPicPr>
          <p:nvPr/>
        </p:nvPicPr>
        <p:blipFill>
          <a:blip r:embed="rId6"/>
          <a:stretch>
            <a:fillRect/>
          </a:stretch>
        </p:blipFill>
        <p:spPr>
          <a:xfrm>
            <a:off x="-978000" y="-1625599"/>
            <a:ext cx="24396067" cy="18272652"/>
          </a:xfrm>
          <a:prstGeom prst="rect">
            <a:avLst/>
          </a:prstGeom>
          <a:ln w="12700">
            <a:miter lim="400000"/>
          </a:ln>
        </p:spPr>
      </p:pic>
      <p:sp>
        <p:nvSpPr>
          <p:cNvPr id="4" name="Rectangle"/>
          <p:cNvSpPr/>
          <p:nvPr/>
        </p:nvSpPr>
        <p:spPr>
          <a:xfrm>
            <a:off x="-1224" y="652726"/>
            <a:ext cx="24386448" cy="13716001"/>
          </a:xfrm>
          <a:prstGeom prst="rect">
            <a:avLst/>
          </a:prstGeom>
          <a:solidFill>
            <a:srgbClr val="333333">
              <a:alpha val="83450"/>
            </a:srgbClr>
          </a:solidFill>
          <a:ln w="12700">
            <a:miter lim="400000"/>
          </a:ln>
        </p:spPr>
        <p:txBody>
          <a:bodyPr lIns="0" tIns="0" rIns="0" bIns="0" anchor="ctr"/>
          <a:lstStyle/>
          <a:p>
            <a:pPr algn="ctr">
              <a:spcBef>
                <a:spcPts val="0"/>
              </a:spcBef>
              <a:defRPr sz="3200">
                <a:solidFill>
                  <a:srgbClr val="FFFFFF"/>
                </a:solidFill>
              </a:defRPr>
            </a:pPr>
            <a:endParaRPr/>
          </a:p>
        </p:txBody>
      </p:sp>
      <p:sp>
        <p:nvSpPr>
          <p:cNvPr id="5" name="Title Text"/>
          <p:cNvSpPr txBox="1">
            <a:spLocks noGrp="1"/>
          </p:cNvSpPr>
          <p:nvPr>
            <p:ph type="title"/>
          </p:nvPr>
        </p:nvSpPr>
        <p:spPr>
          <a:xfrm>
            <a:off x="1778000" y="4888309"/>
            <a:ext cx="20828000" cy="2693592"/>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normAutofit/>
          </a:bodyPr>
          <a:lstStyle/>
          <a:p>
            <a:r>
              <a:t>Title Text</a:t>
            </a:r>
          </a:p>
        </p:txBody>
      </p:sp>
      <p:sp>
        <p:nvSpPr>
          <p:cNvPr id="6" name="Rectangle"/>
          <p:cNvSpPr/>
          <p:nvPr/>
        </p:nvSpPr>
        <p:spPr>
          <a:xfrm>
            <a:off x="-8467" y="11309217"/>
            <a:ext cx="24400934" cy="2406783"/>
          </a:xfrm>
          <a:prstGeom prst="rect">
            <a:avLst/>
          </a:prstGeom>
          <a:solidFill>
            <a:srgbClr val="9B3641"/>
          </a:solidFill>
          <a:ln w="12700">
            <a:miter lim="400000"/>
          </a:ln>
        </p:spPr>
        <p:txBody>
          <a:bodyPr lIns="0" tIns="0" rIns="0" bIns="0" anchor="ctr"/>
          <a:lstStyle/>
          <a:p>
            <a:pPr algn="ctr">
              <a:spcBef>
                <a:spcPts val="0"/>
              </a:spcBef>
              <a:defRPr sz="3200">
                <a:solidFill>
                  <a:srgbClr val="FFFFFF"/>
                </a:solidFill>
              </a:defRPr>
            </a:pPr>
            <a:endParaRPr/>
          </a:p>
        </p:txBody>
      </p:sp>
      <p:sp>
        <p:nvSpPr>
          <p:cNvPr id="7" name="Rectangle"/>
          <p:cNvSpPr/>
          <p:nvPr/>
        </p:nvSpPr>
        <p:spPr>
          <a:xfrm>
            <a:off x="-8467" y="11855846"/>
            <a:ext cx="24400934" cy="1860154"/>
          </a:xfrm>
          <a:prstGeom prst="rect">
            <a:avLst/>
          </a:prstGeom>
          <a:solidFill>
            <a:srgbClr val="333333"/>
          </a:solidFill>
          <a:ln w="12700">
            <a:miter lim="400000"/>
          </a:ln>
        </p:spPr>
        <p:txBody>
          <a:bodyPr lIns="0" tIns="0" rIns="0" bIns="0" anchor="ctr"/>
          <a:lstStyle/>
          <a:p>
            <a:pPr algn="ctr">
              <a:spcBef>
                <a:spcPts val="0"/>
              </a:spcBef>
              <a:defRPr sz="3200">
                <a:solidFill>
                  <a:srgbClr val="FFFFFF"/>
                </a:solidFill>
              </a:defRPr>
            </a:pPr>
            <a:endParaRPr/>
          </a:p>
        </p:txBody>
      </p:sp>
      <p:sp>
        <p:nvSpPr>
          <p:cNvPr id="8" name="Rectangle"/>
          <p:cNvSpPr/>
          <p:nvPr/>
        </p:nvSpPr>
        <p:spPr>
          <a:xfrm>
            <a:off x="-8467" y="12128500"/>
            <a:ext cx="24400934" cy="1587500"/>
          </a:xfrm>
          <a:prstGeom prst="rect">
            <a:avLst/>
          </a:prstGeom>
          <a:solidFill>
            <a:schemeClr val="accent2">
              <a:lumOff val="10634"/>
            </a:schemeClr>
          </a:solidFill>
          <a:ln w="12700">
            <a:miter lim="400000"/>
          </a:ln>
        </p:spPr>
        <p:txBody>
          <a:bodyPr lIns="0" tIns="0" rIns="0" bIns="0" anchor="ctr"/>
          <a:lstStyle/>
          <a:p>
            <a:pPr algn="ctr">
              <a:spcBef>
                <a:spcPts val="0"/>
              </a:spcBef>
              <a:defRPr sz="3200">
                <a:solidFill>
                  <a:srgbClr val="FFFFFF"/>
                </a:solidFill>
              </a:defRPr>
            </a:pPr>
            <a:endParaRPr/>
          </a:p>
        </p:txBody>
      </p:sp>
      <p:sp>
        <p:nvSpPr>
          <p:cNvPr id="9" name="Rectangle"/>
          <p:cNvSpPr/>
          <p:nvPr/>
        </p:nvSpPr>
        <p:spPr>
          <a:xfrm>
            <a:off x="-8467" y="-4234"/>
            <a:ext cx="24400934" cy="1587501"/>
          </a:xfrm>
          <a:prstGeom prst="rect">
            <a:avLst/>
          </a:prstGeom>
          <a:solidFill>
            <a:schemeClr val="accent2"/>
          </a:solidFill>
          <a:ln w="12700">
            <a:miter lim="400000"/>
          </a:ln>
        </p:spPr>
        <p:txBody>
          <a:bodyPr lIns="0" tIns="0" rIns="0" bIns="0" anchor="ctr"/>
          <a:lstStyle/>
          <a:p>
            <a:pPr algn="ctr">
              <a:spcBef>
                <a:spcPts val="0"/>
              </a:spcBef>
              <a:defRPr sz="3200">
                <a:solidFill>
                  <a:srgbClr val="FFFFFF"/>
                </a:solidFill>
              </a:defRPr>
            </a:pPr>
            <a:endParaRPr/>
          </a:p>
        </p:txBody>
      </p:sp>
      <p:sp>
        <p:nvSpPr>
          <p:cNvPr id="10" name="Body Level One…"/>
          <p:cNvSpPr txBox="1">
            <a:spLocks noGrp="1"/>
          </p:cNvSpPr>
          <p:nvPr>
            <p:ph type="body" idx="1"/>
          </p:nvPr>
        </p:nvSpPr>
        <p:spPr>
          <a:xfrm>
            <a:off x="524933" y="7959592"/>
            <a:ext cx="20636013" cy="281014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ormAutofit/>
          </a:bodyPr>
          <a:lstStyle/>
          <a:p>
            <a:r>
              <a:t>Body Level One</a:t>
            </a:r>
          </a:p>
          <a:p>
            <a:pPr lvl="1"/>
            <a:r>
              <a:t>Body Level Two</a:t>
            </a:r>
          </a:p>
          <a:p>
            <a:pPr lvl="2"/>
            <a:r>
              <a:t>Body Level Three</a:t>
            </a:r>
          </a:p>
          <a:p>
            <a:pPr lvl="3"/>
            <a:r>
              <a:t>Body Level Four</a:t>
            </a:r>
          </a:p>
          <a:p>
            <a:pPr lvl="4"/>
            <a:r>
              <a:t>Body Level Five</a:t>
            </a:r>
          </a:p>
        </p:txBody>
      </p:sp>
      <p:sp>
        <p:nvSpPr>
          <p:cNvPr id="11" name="Slide Number"/>
          <p:cNvSpPr txBox="1">
            <a:spLocks noGrp="1"/>
          </p:cNvSpPr>
          <p:nvPr>
            <p:ph type="sldNum" sz="quarter" idx="2"/>
          </p:nvPr>
        </p:nvSpPr>
        <p:spPr>
          <a:xfrm>
            <a:off x="11959031" y="13081000"/>
            <a:ext cx="453238" cy="461059"/>
          </a:xfrm>
          <a:prstGeom prst="rect">
            <a:avLst/>
          </a:prstGeom>
          <a:ln w="12700">
            <a:miter lim="400000"/>
          </a:ln>
        </p:spPr>
        <p:txBody>
          <a:bodyPr wrap="none" lIns="50800" tIns="50800" rIns="50800" bIns="50800">
            <a:spAutoFit/>
          </a:bodyPr>
          <a:lstStyle>
            <a:lvl1pPr algn="ctr">
              <a:spcBef>
                <a:spcPts val="0"/>
              </a:spcBef>
              <a:defRPr sz="2400">
                <a:solidFill>
                  <a:schemeClr val="accent5">
                    <a:hueOff val="-8881752"/>
                    <a:lumOff val="-12984"/>
                  </a:schemeClr>
                </a:solidFill>
                <a:latin typeface="Helvetica Neue Light"/>
                <a:ea typeface="Helvetica Neue Light"/>
                <a:cs typeface="Helvetica Neue Light"/>
                <a:sym typeface="Helvetica Neue Light"/>
              </a:defRPr>
            </a:lvl1pPr>
          </a:lstStyle>
          <a:p>
            <a:fld id="{86CB4B4D-7CA3-9044-876B-883B54F8677D}" type="slidenum">
              <a:rPr lang="uk-UA" smtClean="0"/>
              <a:t>‹#›</a:t>
            </a:fld>
            <a:endParaRPr lang="uk-UA"/>
          </a:p>
        </p:txBody>
      </p:sp>
    </p:spTree>
  </p:cSld>
  <p:clrMap bg1="lt1" tx1="dk1" bg2="lt2" tx2="dk2" accent1="accent1" accent2="accent2" accent3="accent3" accent4="accent4" accent5="accent5" accent6="accent6" hlink="hlink" folHlink="folHlink"/>
  <p:sldLayoutIdLst>
    <p:sldLayoutId id="2147483653" r:id="rId1"/>
    <p:sldLayoutId id="2147483654" r:id="rId2"/>
    <p:sldLayoutId id="2147483655" r:id="rId3"/>
    <p:sldLayoutId id="2147483656" r:id="rId4"/>
  </p:sldLayoutIdLst>
  <p:transition spd="med"/>
  <p:txStyles>
    <p:titleStyle>
      <a:lvl1pPr marL="0" marR="0" indent="0" algn="ctr" defTabSz="825500" eaLnBrk="1" latinLnBrk="0" hangingPunct="1">
        <a:lnSpc>
          <a:spcPct val="100000"/>
        </a:lnSpc>
        <a:spcBef>
          <a:spcPts val="0"/>
        </a:spcBef>
        <a:spcAft>
          <a:spcPts val="0"/>
        </a:spcAft>
        <a:buClrTx/>
        <a:buSzTx/>
        <a:buFontTx/>
        <a:buNone/>
        <a:tabLst/>
        <a:defRPr sz="11200" b="0" i="0" u="none" strike="noStrike" cap="none" spc="0" baseline="0">
          <a:solidFill>
            <a:srgbClr val="C29544"/>
          </a:solidFill>
          <a:uFillTx/>
          <a:latin typeface="+mj-lt"/>
          <a:ea typeface="+mj-ea"/>
          <a:cs typeface="+mj-cs"/>
          <a:sym typeface="Avenir Roman"/>
        </a:defRPr>
      </a:lvl1pPr>
      <a:lvl2pPr marL="0" marR="0" indent="0" algn="ctr" defTabSz="825500" eaLnBrk="1" latinLnBrk="0" hangingPunct="1">
        <a:lnSpc>
          <a:spcPct val="100000"/>
        </a:lnSpc>
        <a:spcBef>
          <a:spcPts val="0"/>
        </a:spcBef>
        <a:spcAft>
          <a:spcPts val="0"/>
        </a:spcAft>
        <a:buClrTx/>
        <a:buSzTx/>
        <a:buFontTx/>
        <a:buNone/>
        <a:tabLst/>
        <a:defRPr sz="11200" b="0" i="0" u="none" strike="noStrike" cap="none" spc="0" baseline="0">
          <a:solidFill>
            <a:srgbClr val="C29544"/>
          </a:solidFill>
          <a:uFillTx/>
          <a:latin typeface="+mj-lt"/>
          <a:ea typeface="+mj-ea"/>
          <a:cs typeface="+mj-cs"/>
          <a:sym typeface="Avenir Roman"/>
        </a:defRPr>
      </a:lvl2pPr>
      <a:lvl3pPr marL="0" marR="0" indent="0" algn="ctr" defTabSz="825500" eaLnBrk="1" latinLnBrk="0" hangingPunct="1">
        <a:lnSpc>
          <a:spcPct val="100000"/>
        </a:lnSpc>
        <a:spcBef>
          <a:spcPts val="0"/>
        </a:spcBef>
        <a:spcAft>
          <a:spcPts val="0"/>
        </a:spcAft>
        <a:buClrTx/>
        <a:buSzTx/>
        <a:buFontTx/>
        <a:buNone/>
        <a:tabLst/>
        <a:defRPr sz="11200" b="0" i="0" u="none" strike="noStrike" cap="none" spc="0" baseline="0">
          <a:solidFill>
            <a:srgbClr val="C29544"/>
          </a:solidFill>
          <a:uFillTx/>
          <a:latin typeface="+mj-lt"/>
          <a:ea typeface="+mj-ea"/>
          <a:cs typeface="+mj-cs"/>
          <a:sym typeface="Avenir Roman"/>
        </a:defRPr>
      </a:lvl3pPr>
      <a:lvl4pPr marL="0" marR="0" indent="0" algn="ctr" defTabSz="825500" eaLnBrk="1" latinLnBrk="0" hangingPunct="1">
        <a:lnSpc>
          <a:spcPct val="100000"/>
        </a:lnSpc>
        <a:spcBef>
          <a:spcPts val="0"/>
        </a:spcBef>
        <a:spcAft>
          <a:spcPts val="0"/>
        </a:spcAft>
        <a:buClrTx/>
        <a:buSzTx/>
        <a:buFontTx/>
        <a:buNone/>
        <a:tabLst/>
        <a:defRPr sz="11200" b="0" i="0" u="none" strike="noStrike" cap="none" spc="0" baseline="0">
          <a:solidFill>
            <a:srgbClr val="C29544"/>
          </a:solidFill>
          <a:uFillTx/>
          <a:latin typeface="+mj-lt"/>
          <a:ea typeface="+mj-ea"/>
          <a:cs typeface="+mj-cs"/>
          <a:sym typeface="Avenir Roman"/>
        </a:defRPr>
      </a:lvl4pPr>
      <a:lvl5pPr marL="0" marR="0" indent="0" algn="ctr" defTabSz="825500" eaLnBrk="1" latinLnBrk="0" hangingPunct="1">
        <a:lnSpc>
          <a:spcPct val="100000"/>
        </a:lnSpc>
        <a:spcBef>
          <a:spcPts val="0"/>
        </a:spcBef>
        <a:spcAft>
          <a:spcPts val="0"/>
        </a:spcAft>
        <a:buClrTx/>
        <a:buSzTx/>
        <a:buFontTx/>
        <a:buNone/>
        <a:tabLst/>
        <a:defRPr sz="11200" b="0" i="0" u="none" strike="noStrike" cap="none" spc="0" baseline="0">
          <a:solidFill>
            <a:srgbClr val="C29544"/>
          </a:solidFill>
          <a:uFillTx/>
          <a:latin typeface="+mj-lt"/>
          <a:ea typeface="+mj-ea"/>
          <a:cs typeface="+mj-cs"/>
          <a:sym typeface="Avenir Roman"/>
        </a:defRPr>
      </a:lvl5pPr>
      <a:lvl6pPr marL="0" marR="0" indent="0" algn="ctr" defTabSz="825500" eaLnBrk="1" latinLnBrk="0" hangingPunct="1">
        <a:lnSpc>
          <a:spcPct val="100000"/>
        </a:lnSpc>
        <a:spcBef>
          <a:spcPts val="0"/>
        </a:spcBef>
        <a:spcAft>
          <a:spcPts val="0"/>
        </a:spcAft>
        <a:buClrTx/>
        <a:buSzTx/>
        <a:buFontTx/>
        <a:buNone/>
        <a:tabLst/>
        <a:defRPr sz="11200" b="0" i="0" u="none" strike="noStrike" cap="none" spc="0" baseline="0">
          <a:solidFill>
            <a:srgbClr val="C29544"/>
          </a:solidFill>
          <a:uFillTx/>
          <a:latin typeface="+mj-lt"/>
          <a:ea typeface="+mj-ea"/>
          <a:cs typeface="+mj-cs"/>
          <a:sym typeface="Avenir Roman"/>
        </a:defRPr>
      </a:lvl6pPr>
      <a:lvl7pPr marL="0" marR="0" indent="0" algn="ctr" defTabSz="825500" eaLnBrk="1" latinLnBrk="0" hangingPunct="1">
        <a:lnSpc>
          <a:spcPct val="100000"/>
        </a:lnSpc>
        <a:spcBef>
          <a:spcPts val="0"/>
        </a:spcBef>
        <a:spcAft>
          <a:spcPts val="0"/>
        </a:spcAft>
        <a:buClrTx/>
        <a:buSzTx/>
        <a:buFontTx/>
        <a:buNone/>
        <a:tabLst/>
        <a:defRPr sz="11200" b="0" i="0" u="none" strike="noStrike" cap="none" spc="0" baseline="0">
          <a:solidFill>
            <a:srgbClr val="C29544"/>
          </a:solidFill>
          <a:uFillTx/>
          <a:latin typeface="+mj-lt"/>
          <a:ea typeface="+mj-ea"/>
          <a:cs typeface="+mj-cs"/>
          <a:sym typeface="Avenir Roman"/>
        </a:defRPr>
      </a:lvl7pPr>
      <a:lvl8pPr marL="0" marR="0" indent="0" algn="ctr" defTabSz="825500" eaLnBrk="1" latinLnBrk="0" hangingPunct="1">
        <a:lnSpc>
          <a:spcPct val="100000"/>
        </a:lnSpc>
        <a:spcBef>
          <a:spcPts val="0"/>
        </a:spcBef>
        <a:spcAft>
          <a:spcPts val="0"/>
        </a:spcAft>
        <a:buClrTx/>
        <a:buSzTx/>
        <a:buFontTx/>
        <a:buNone/>
        <a:tabLst/>
        <a:defRPr sz="11200" b="0" i="0" u="none" strike="noStrike" cap="none" spc="0" baseline="0">
          <a:solidFill>
            <a:srgbClr val="C29544"/>
          </a:solidFill>
          <a:uFillTx/>
          <a:latin typeface="+mj-lt"/>
          <a:ea typeface="+mj-ea"/>
          <a:cs typeface="+mj-cs"/>
          <a:sym typeface="Avenir Roman"/>
        </a:defRPr>
      </a:lvl8pPr>
      <a:lvl9pPr marL="0" marR="0" indent="0" algn="ctr" defTabSz="825500" eaLnBrk="1" latinLnBrk="0" hangingPunct="1">
        <a:lnSpc>
          <a:spcPct val="100000"/>
        </a:lnSpc>
        <a:spcBef>
          <a:spcPts val="0"/>
        </a:spcBef>
        <a:spcAft>
          <a:spcPts val="0"/>
        </a:spcAft>
        <a:buClrTx/>
        <a:buSzTx/>
        <a:buFontTx/>
        <a:buNone/>
        <a:tabLst/>
        <a:defRPr sz="11200" b="0" i="0" u="none" strike="noStrike" cap="none" spc="0" baseline="0">
          <a:solidFill>
            <a:srgbClr val="C29544"/>
          </a:solidFill>
          <a:uFillTx/>
          <a:latin typeface="+mj-lt"/>
          <a:ea typeface="+mj-ea"/>
          <a:cs typeface="+mj-cs"/>
          <a:sym typeface="Avenir Roman"/>
        </a:defRPr>
      </a:lvl9pPr>
    </p:titleStyle>
    <p:bodyStyle>
      <a:lvl1pPr marL="0" marR="0" indent="0" algn="l" defTabSz="825500" eaLnBrk="1" latinLnBrk="0" hangingPunct="1">
        <a:lnSpc>
          <a:spcPct val="100000"/>
        </a:lnSpc>
        <a:spcBef>
          <a:spcPts val="0"/>
        </a:spcBef>
        <a:spcAft>
          <a:spcPts val="0"/>
        </a:spcAft>
        <a:buClrTx/>
        <a:buSzTx/>
        <a:buFontTx/>
        <a:buNone/>
        <a:tabLst/>
        <a:defRPr sz="2900" b="0" i="0" u="none" strike="noStrike" cap="none" spc="0" baseline="0">
          <a:solidFill>
            <a:srgbClr val="D5D5D5"/>
          </a:solidFill>
          <a:uFillTx/>
          <a:latin typeface="Avenir Heavy"/>
          <a:ea typeface="Avenir Heavy"/>
          <a:cs typeface="Avenir Heavy"/>
          <a:sym typeface="Avenir Heavy"/>
        </a:defRPr>
      </a:lvl1pPr>
      <a:lvl2pPr marL="0" marR="0" indent="0" algn="l" defTabSz="825500" eaLnBrk="1" latinLnBrk="0" hangingPunct="1">
        <a:lnSpc>
          <a:spcPct val="100000"/>
        </a:lnSpc>
        <a:spcBef>
          <a:spcPts val="0"/>
        </a:spcBef>
        <a:spcAft>
          <a:spcPts val="0"/>
        </a:spcAft>
        <a:buClrTx/>
        <a:buSzTx/>
        <a:buFontTx/>
        <a:buNone/>
        <a:tabLst/>
        <a:defRPr sz="2900" b="0" i="0" u="none" strike="noStrike" cap="none" spc="0" baseline="0">
          <a:solidFill>
            <a:srgbClr val="D5D5D5"/>
          </a:solidFill>
          <a:uFillTx/>
          <a:latin typeface="Avenir Heavy"/>
          <a:ea typeface="Avenir Heavy"/>
          <a:cs typeface="Avenir Heavy"/>
          <a:sym typeface="Avenir Heavy"/>
        </a:defRPr>
      </a:lvl2pPr>
      <a:lvl3pPr marL="0" marR="0" indent="0" algn="l" defTabSz="825500" eaLnBrk="1" latinLnBrk="0" hangingPunct="1">
        <a:lnSpc>
          <a:spcPct val="100000"/>
        </a:lnSpc>
        <a:spcBef>
          <a:spcPts val="0"/>
        </a:spcBef>
        <a:spcAft>
          <a:spcPts val="0"/>
        </a:spcAft>
        <a:buClrTx/>
        <a:buSzTx/>
        <a:buFontTx/>
        <a:buNone/>
        <a:tabLst/>
        <a:defRPr sz="2900" b="0" i="0" u="none" strike="noStrike" cap="none" spc="0" baseline="0">
          <a:solidFill>
            <a:srgbClr val="D5D5D5"/>
          </a:solidFill>
          <a:uFillTx/>
          <a:latin typeface="Avenir Heavy"/>
          <a:ea typeface="Avenir Heavy"/>
          <a:cs typeface="Avenir Heavy"/>
          <a:sym typeface="Avenir Heavy"/>
        </a:defRPr>
      </a:lvl3pPr>
      <a:lvl4pPr marL="0" marR="0" indent="0" algn="l" defTabSz="825500" eaLnBrk="1" latinLnBrk="0" hangingPunct="1">
        <a:lnSpc>
          <a:spcPct val="100000"/>
        </a:lnSpc>
        <a:spcBef>
          <a:spcPts val="0"/>
        </a:spcBef>
        <a:spcAft>
          <a:spcPts val="0"/>
        </a:spcAft>
        <a:buClrTx/>
        <a:buSzTx/>
        <a:buFontTx/>
        <a:buNone/>
        <a:tabLst/>
        <a:defRPr sz="2900" b="0" i="0" u="none" strike="noStrike" cap="none" spc="0" baseline="0">
          <a:solidFill>
            <a:srgbClr val="D5D5D5"/>
          </a:solidFill>
          <a:uFillTx/>
          <a:latin typeface="Avenir Heavy"/>
          <a:ea typeface="Avenir Heavy"/>
          <a:cs typeface="Avenir Heavy"/>
          <a:sym typeface="Avenir Heavy"/>
        </a:defRPr>
      </a:lvl4pPr>
      <a:lvl5pPr marL="0" marR="0" indent="0" algn="l" defTabSz="825500" eaLnBrk="1" latinLnBrk="0" hangingPunct="1">
        <a:lnSpc>
          <a:spcPct val="100000"/>
        </a:lnSpc>
        <a:spcBef>
          <a:spcPts val="0"/>
        </a:spcBef>
        <a:spcAft>
          <a:spcPts val="0"/>
        </a:spcAft>
        <a:buClrTx/>
        <a:buSzTx/>
        <a:buFontTx/>
        <a:buNone/>
        <a:tabLst/>
        <a:defRPr sz="2900" b="0" i="0" u="none" strike="noStrike" cap="none" spc="0" baseline="0">
          <a:solidFill>
            <a:srgbClr val="D5D5D5"/>
          </a:solidFill>
          <a:uFillTx/>
          <a:latin typeface="Avenir Heavy"/>
          <a:ea typeface="Avenir Heavy"/>
          <a:cs typeface="Avenir Heavy"/>
          <a:sym typeface="Avenir Heavy"/>
        </a:defRPr>
      </a:lvl5pPr>
      <a:lvl6pPr marL="0" marR="0" indent="355600" algn="l" defTabSz="825500" eaLnBrk="1" latinLnBrk="0" hangingPunct="1">
        <a:lnSpc>
          <a:spcPct val="100000"/>
        </a:lnSpc>
        <a:spcBef>
          <a:spcPts val="0"/>
        </a:spcBef>
        <a:spcAft>
          <a:spcPts val="0"/>
        </a:spcAft>
        <a:buClrTx/>
        <a:buSzTx/>
        <a:buFontTx/>
        <a:buNone/>
        <a:tabLst/>
        <a:defRPr sz="2900" b="0" i="0" u="none" strike="noStrike" cap="none" spc="0" baseline="0">
          <a:solidFill>
            <a:srgbClr val="D5D5D5"/>
          </a:solidFill>
          <a:uFillTx/>
          <a:latin typeface="Avenir Heavy"/>
          <a:ea typeface="Avenir Heavy"/>
          <a:cs typeface="Avenir Heavy"/>
          <a:sym typeface="Avenir Heavy"/>
        </a:defRPr>
      </a:lvl6pPr>
      <a:lvl7pPr marL="0" marR="0" indent="711200" algn="l" defTabSz="825500" eaLnBrk="1" latinLnBrk="0" hangingPunct="1">
        <a:lnSpc>
          <a:spcPct val="100000"/>
        </a:lnSpc>
        <a:spcBef>
          <a:spcPts val="0"/>
        </a:spcBef>
        <a:spcAft>
          <a:spcPts val="0"/>
        </a:spcAft>
        <a:buClrTx/>
        <a:buSzTx/>
        <a:buFontTx/>
        <a:buNone/>
        <a:tabLst/>
        <a:defRPr sz="2900" b="0" i="0" u="none" strike="noStrike" cap="none" spc="0" baseline="0">
          <a:solidFill>
            <a:srgbClr val="D5D5D5"/>
          </a:solidFill>
          <a:uFillTx/>
          <a:latin typeface="Avenir Heavy"/>
          <a:ea typeface="Avenir Heavy"/>
          <a:cs typeface="Avenir Heavy"/>
          <a:sym typeface="Avenir Heavy"/>
        </a:defRPr>
      </a:lvl7pPr>
      <a:lvl8pPr marL="0" marR="0" indent="1066800" algn="l" defTabSz="825500" eaLnBrk="1" latinLnBrk="0" hangingPunct="1">
        <a:lnSpc>
          <a:spcPct val="100000"/>
        </a:lnSpc>
        <a:spcBef>
          <a:spcPts val="0"/>
        </a:spcBef>
        <a:spcAft>
          <a:spcPts val="0"/>
        </a:spcAft>
        <a:buClrTx/>
        <a:buSzTx/>
        <a:buFontTx/>
        <a:buNone/>
        <a:tabLst/>
        <a:defRPr sz="2900" b="0" i="0" u="none" strike="noStrike" cap="none" spc="0" baseline="0">
          <a:solidFill>
            <a:srgbClr val="D5D5D5"/>
          </a:solidFill>
          <a:uFillTx/>
          <a:latin typeface="Avenir Heavy"/>
          <a:ea typeface="Avenir Heavy"/>
          <a:cs typeface="Avenir Heavy"/>
          <a:sym typeface="Avenir Heavy"/>
        </a:defRPr>
      </a:lvl8pPr>
      <a:lvl9pPr marL="0" marR="0" indent="1422400" algn="l" defTabSz="825500" eaLnBrk="1" latinLnBrk="0" hangingPunct="1">
        <a:lnSpc>
          <a:spcPct val="100000"/>
        </a:lnSpc>
        <a:spcBef>
          <a:spcPts val="0"/>
        </a:spcBef>
        <a:spcAft>
          <a:spcPts val="0"/>
        </a:spcAft>
        <a:buClrTx/>
        <a:buSzTx/>
        <a:buFontTx/>
        <a:buNone/>
        <a:tabLst/>
        <a:defRPr sz="2900" b="0" i="0" u="none" strike="noStrike" cap="none" spc="0" baseline="0">
          <a:solidFill>
            <a:srgbClr val="D5D5D5"/>
          </a:solidFill>
          <a:uFillTx/>
          <a:latin typeface="Avenir Heavy"/>
          <a:ea typeface="Avenir Heavy"/>
          <a:cs typeface="Avenir Heavy"/>
          <a:sym typeface="Avenir Heavy"/>
        </a:defRPr>
      </a:lvl9pPr>
    </p:bodyStyle>
    <p:otherStyle>
      <a:lvl1pPr marL="0" marR="0" indent="0" algn="ctr" defTabSz="825500" eaLnBrk="1" latinLnBrk="0" hangingPunct="1">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1pPr>
      <a:lvl2pPr marL="0" marR="0" indent="228600" algn="ctr" defTabSz="825500" eaLnBrk="1" latinLnBrk="0" hangingPunct="1">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2pPr>
      <a:lvl3pPr marL="0" marR="0" indent="457200" algn="ctr" defTabSz="825500" eaLnBrk="1" latinLnBrk="0" hangingPunct="1">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3pPr>
      <a:lvl4pPr marL="0" marR="0" indent="685800" algn="ctr" defTabSz="825500" eaLnBrk="1" latinLnBrk="0" hangingPunct="1">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4pPr>
      <a:lvl5pPr marL="0" marR="0" indent="914400" algn="ctr" defTabSz="825500" eaLnBrk="1" latinLnBrk="0" hangingPunct="1">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5pPr>
      <a:lvl6pPr marL="0" marR="0" indent="1143000" algn="ctr" defTabSz="825500" eaLnBrk="1" latinLnBrk="0" hangingPunct="1">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6pPr>
      <a:lvl7pPr marL="0" marR="0" indent="1371600" algn="ctr" defTabSz="825500" eaLnBrk="1" latinLnBrk="0" hangingPunct="1">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7pPr>
      <a:lvl8pPr marL="0" marR="0" indent="1600200" algn="ctr" defTabSz="825500" eaLnBrk="1" latinLnBrk="0" hangingPunct="1">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8pPr>
      <a:lvl9pPr marL="0" marR="0" indent="1828800" algn="ctr" defTabSz="825500" eaLnBrk="1" latinLnBrk="0" hangingPunct="1">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hyperlink" Target="https://jwst-docs.stsci.edu/near-infrared-spectrograph/nirspec-operations/nirspec-mos-operations/nirspec-mos-operations-pre-imaging-using-nircam" TargetMode="External"/><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hyperlink" Target="https://jwst-docs.stsci.edu/" TargetMode="Externa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solidFill>
                  <a:schemeClr val="bg1">
                    <a:lumMod val="95000"/>
                  </a:schemeClr>
                </a:solidFill>
                <a:latin typeface="Verdana"/>
                <a:cs typeface="Verdana"/>
              </a:rPr>
              <a:t>NIRSpec</a:t>
            </a:r>
            <a:r>
              <a:rPr lang="en-US" dirty="0">
                <a:solidFill>
                  <a:schemeClr val="bg1">
                    <a:lumMod val="95000"/>
                  </a:schemeClr>
                </a:solidFill>
                <a:latin typeface="Verdana"/>
                <a:cs typeface="Verdana"/>
              </a:rPr>
              <a:t> MOS mode: </a:t>
            </a:r>
            <a:br>
              <a:rPr lang="en-US" dirty="0">
                <a:solidFill>
                  <a:schemeClr val="bg1">
                    <a:lumMod val="95000"/>
                  </a:schemeClr>
                </a:solidFill>
                <a:latin typeface="Verdana"/>
                <a:cs typeface="Verdana"/>
              </a:rPr>
            </a:br>
            <a:r>
              <a:rPr lang="en-US" dirty="0">
                <a:solidFill>
                  <a:schemeClr val="bg1">
                    <a:lumMod val="95000"/>
                  </a:schemeClr>
                </a:solidFill>
                <a:latin typeface="Verdana"/>
                <a:cs typeface="Verdana"/>
              </a:rPr>
              <a:t>an introduction</a:t>
            </a:r>
            <a:endParaRPr lang="en-US" dirty="0"/>
          </a:p>
        </p:txBody>
      </p:sp>
      <p:sp>
        <p:nvSpPr>
          <p:cNvPr id="3" name="Text Placeholder 2"/>
          <p:cNvSpPr>
            <a:spLocks noGrp="1"/>
          </p:cNvSpPr>
          <p:nvPr>
            <p:ph type="body" sz="quarter" idx="1"/>
          </p:nvPr>
        </p:nvSpPr>
        <p:spPr/>
        <p:txBody>
          <a:bodyPr>
            <a:normAutofit/>
          </a:bodyPr>
          <a:lstStyle/>
          <a:p>
            <a:r>
              <a:rPr lang="en-US" sz="3600" dirty="0"/>
              <a:t>Themiya Nanayakkara</a:t>
            </a:r>
          </a:p>
        </p:txBody>
      </p:sp>
      <p:sp>
        <p:nvSpPr>
          <p:cNvPr id="4" name="Text Placeholder 3"/>
          <p:cNvSpPr>
            <a:spLocks noGrp="1"/>
          </p:cNvSpPr>
          <p:nvPr>
            <p:ph type="body" sz="quarter" idx="13"/>
          </p:nvPr>
        </p:nvSpPr>
        <p:spPr>
          <a:xfrm>
            <a:off x="493585" y="12640121"/>
            <a:ext cx="7639912" cy="564257"/>
          </a:xfrm>
        </p:spPr>
        <p:txBody>
          <a:bodyPr/>
          <a:lstStyle/>
          <a:p>
            <a:r>
              <a:rPr lang="en-US" dirty="0"/>
              <a:t>JWST MASTER CLASS MELBOURNE 2022</a:t>
            </a:r>
          </a:p>
        </p:txBody>
      </p:sp>
    </p:spTree>
    <p:extLst>
      <p:ext uri="{BB962C8B-B14F-4D97-AF65-F5344CB8AC3E}">
        <p14:creationId xmlns:p14="http://schemas.microsoft.com/office/powerpoint/2010/main" val="3834551254"/>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C7AB879-8A76-A340-BCC4-80973EE463E2}"/>
              </a:ext>
            </a:extLst>
          </p:cNvPr>
          <p:cNvSpPr>
            <a:spLocks noGrp="1"/>
          </p:cNvSpPr>
          <p:nvPr>
            <p:ph type="title"/>
          </p:nvPr>
        </p:nvSpPr>
        <p:spPr/>
        <p:txBody>
          <a:bodyPr/>
          <a:lstStyle/>
          <a:p>
            <a:r>
              <a:rPr lang="en-US" dirty="0"/>
              <a:t>The MSA is a </a:t>
            </a:r>
            <a:r>
              <a:rPr lang="en-US" u="sng" dirty="0"/>
              <a:t>fixed</a:t>
            </a:r>
            <a:r>
              <a:rPr lang="en-US" dirty="0"/>
              <a:t> grid</a:t>
            </a:r>
          </a:p>
        </p:txBody>
      </p:sp>
      <p:pic>
        <p:nvPicPr>
          <p:cNvPr id="5" name="Picture 4">
            <a:extLst>
              <a:ext uri="{FF2B5EF4-FFF2-40B4-BE49-F238E27FC236}">
                <a16:creationId xmlns:a16="http://schemas.microsoft.com/office/drawing/2014/main" id="{7B561894-A323-5049-88AF-BB496B6CF8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80995" y="1971752"/>
            <a:ext cx="10160000" cy="9817100"/>
          </a:xfrm>
          <a:prstGeom prst="rect">
            <a:avLst/>
          </a:prstGeom>
        </p:spPr>
      </p:pic>
      <p:sp>
        <p:nvSpPr>
          <p:cNvPr id="6" name="TextBox 5">
            <a:extLst>
              <a:ext uri="{FF2B5EF4-FFF2-40B4-BE49-F238E27FC236}">
                <a16:creationId xmlns:a16="http://schemas.microsoft.com/office/drawing/2014/main" id="{BB1A5F89-AF3E-BE4B-BFAA-F391E6EBB1B5}"/>
              </a:ext>
            </a:extLst>
          </p:cNvPr>
          <p:cNvSpPr txBox="1"/>
          <p:nvPr/>
        </p:nvSpPr>
        <p:spPr>
          <a:xfrm>
            <a:off x="12821678" y="4527114"/>
            <a:ext cx="9391551" cy="677108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571500" indent="-571500">
              <a:buFont typeface="Arial" panose="020B0604020202020204" pitchFamily="34" charset="0"/>
              <a:buChar char="•"/>
            </a:pPr>
            <a:r>
              <a:rPr lang="en-US" sz="4000" dirty="0"/>
              <a:t>Shutter bars vignette light from an extended sources</a:t>
            </a:r>
          </a:p>
          <a:p>
            <a:pPr marL="571500" indent="-571500">
              <a:buFont typeface="Arial" panose="020B0604020202020204" pitchFamily="34" charset="0"/>
              <a:buChar char="•"/>
            </a:pPr>
            <a:r>
              <a:rPr lang="en-US" sz="4000" dirty="0"/>
              <a:t>Gap between the 2 detectors that leads to a gap in wavelength coverage</a:t>
            </a:r>
          </a:p>
          <a:p>
            <a:pPr marL="571500" indent="-571500">
              <a:buFont typeface="Arial" panose="020B0604020202020204" pitchFamily="34" charset="0"/>
              <a:buChar char="•"/>
            </a:pPr>
            <a:r>
              <a:rPr kumimoji="0" lang="en-US" sz="4000" b="0" i="0" u="none" strike="noStrike" cap="none" spc="0" normalizeH="0" baseline="0" dirty="0">
                <a:ln>
                  <a:noFill/>
                </a:ln>
                <a:solidFill>
                  <a:schemeClr val="accent4">
                    <a:hueOff val="-3600000"/>
                    <a:lumOff val="-20194"/>
                  </a:schemeClr>
                </a:solidFill>
                <a:effectLst/>
                <a:uFillTx/>
                <a:latin typeface="+mn-lt"/>
                <a:ea typeface="+mn-ea"/>
                <a:cs typeface="+mn-cs"/>
                <a:sym typeface="Avenir Book"/>
              </a:rPr>
              <a:t>In general sources will not be centered in the aperture</a:t>
            </a:r>
          </a:p>
          <a:p>
            <a:pPr marL="571500" indent="-571500">
              <a:buFont typeface="Arial" panose="020B0604020202020204" pitchFamily="34" charset="0"/>
              <a:buChar char="•"/>
            </a:pPr>
            <a:r>
              <a:rPr lang="en-US" sz="4000" dirty="0"/>
              <a:t>Positioning sources in MSA require knowledge of optical distortions/ velocity aberrations</a:t>
            </a:r>
            <a:r>
              <a:rPr kumimoji="0" lang="en-US" sz="4000" b="0" i="0" u="none" strike="noStrike" cap="none" spc="0" normalizeH="0" baseline="0" dirty="0">
                <a:ln>
                  <a:noFill/>
                </a:ln>
                <a:solidFill>
                  <a:schemeClr val="accent4">
                    <a:hueOff val="-3600000"/>
                    <a:lumOff val="-20194"/>
                  </a:schemeClr>
                </a:solidFill>
                <a:effectLst/>
                <a:uFillTx/>
                <a:latin typeface="+mn-lt"/>
                <a:ea typeface="+mn-ea"/>
                <a:cs typeface="+mn-cs"/>
                <a:sym typeface="Avenir Book"/>
              </a:rPr>
              <a:t> </a:t>
            </a:r>
          </a:p>
        </p:txBody>
      </p:sp>
    </p:spTree>
    <p:extLst>
      <p:ext uri="{BB962C8B-B14F-4D97-AF65-F5344CB8AC3E}">
        <p14:creationId xmlns:p14="http://schemas.microsoft.com/office/powerpoint/2010/main" val="4161234497"/>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67C3DC5-BB9E-1243-8AF0-573D8DEB9236}"/>
              </a:ext>
            </a:extLst>
          </p:cNvPr>
          <p:cNvSpPr>
            <a:spLocks noGrp="1"/>
          </p:cNvSpPr>
          <p:nvPr>
            <p:ph type="title"/>
          </p:nvPr>
        </p:nvSpPr>
        <p:spPr/>
        <p:txBody>
          <a:bodyPr>
            <a:noAutofit/>
          </a:bodyPr>
          <a:lstStyle/>
          <a:p>
            <a:r>
              <a:rPr lang="en-US" sz="6000" dirty="0"/>
              <a:t>Spectra on the detector have different length: PRISM</a:t>
            </a:r>
          </a:p>
        </p:txBody>
      </p:sp>
      <p:pic>
        <p:nvPicPr>
          <p:cNvPr id="4" name="Picture 3">
            <a:extLst>
              <a:ext uri="{FF2B5EF4-FFF2-40B4-BE49-F238E27FC236}">
                <a16:creationId xmlns:a16="http://schemas.microsoft.com/office/drawing/2014/main" id="{21512FD6-A6D0-CC4B-A37D-59E889AB10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1793" y="2013539"/>
            <a:ext cx="19334480" cy="10100310"/>
          </a:xfrm>
          <a:prstGeom prst="rect">
            <a:avLst/>
          </a:prstGeom>
        </p:spPr>
      </p:pic>
      <p:cxnSp>
        <p:nvCxnSpPr>
          <p:cNvPr id="5" name="Straight Connector 4">
            <a:extLst>
              <a:ext uri="{FF2B5EF4-FFF2-40B4-BE49-F238E27FC236}">
                <a16:creationId xmlns:a16="http://schemas.microsoft.com/office/drawing/2014/main" id="{CC474430-B872-C540-B3B3-AEEBE6E532A3}"/>
              </a:ext>
            </a:extLst>
          </p:cNvPr>
          <p:cNvCxnSpPr/>
          <p:nvPr/>
        </p:nvCxnSpPr>
        <p:spPr>
          <a:xfrm>
            <a:off x="5238899" y="7788843"/>
            <a:ext cx="1286933" cy="0"/>
          </a:xfrm>
          <a:prstGeom prst="line">
            <a:avLst/>
          </a:prstGeom>
          <a:noFill/>
          <a:ln w="76200" cap="flat">
            <a:solidFill>
              <a:schemeClr val="bg2">
                <a:lumMod val="75000"/>
              </a:schemeClr>
            </a:solidFill>
            <a:prstDash val="solid"/>
            <a:miter lim="400000"/>
          </a:ln>
          <a:effectLst/>
          <a:sp3d/>
        </p:spPr>
        <p:style>
          <a:lnRef idx="0">
            <a:scrgbClr r="0" g="0" b="0"/>
          </a:lnRef>
          <a:fillRef idx="0">
            <a:scrgbClr r="0" g="0" b="0"/>
          </a:fillRef>
          <a:effectRef idx="0">
            <a:scrgbClr r="0" g="0" b="0"/>
          </a:effectRef>
          <a:fontRef idx="none"/>
        </p:style>
      </p:cxnSp>
      <p:sp>
        <p:nvSpPr>
          <p:cNvPr id="6" name="TextBox 5">
            <a:extLst>
              <a:ext uri="{FF2B5EF4-FFF2-40B4-BE49-F238E27FC236}">
                <a16:creationId xmlns:a16="http://schemas.microsoft.com/office/drawing/2014/main" id="{0189DC58-53C5-0247-B9EA-A0A4AA7A7813}"/>
              </a:ext>
            </a:extLst>
          </p:cNvPr>
          <p:cNvSpPr txBox="1"/>
          <p:nvPr/>
        </p:nvSpPr>
        <p:spPr>
          <a:xfrm>
            <a:off x="3589868" y="7120947"/>
            <a:ext cx="4517262" cy="60016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100000"/>
              </a:lnSpc>
              <a:spcBef>
                <a:spcPts val="1000"/>
              </a:spcBef>
              <a:spcAft>
                <a:spcPts val="0"/>
              </a:spcAft>
              <a:buClrTx/>
              <a:buSzTx/>
              <a:buFontTx/>
              <a:buNone/>
              <a:tabLst/>
            </a:pPr>
            <a:r>
              <a:rPr kumimoji="0" lang="en-US" sz="2000" b="0" i="0" u="none" strike="noStrike" cap="none" spc="0" normalizeH="0" baseline="0" dirty="0">
                <a:ln>
                  <a:noFill/>
                </a:ln>
                <a:solidFill>
                  <a:schemeClr val="bg2">
                    <a:lumMod val="75000"/>
                  </a:schemeClr>
                </a:solidFill>
                <a:effectLst/>
                <a:uFillTx/>
                <a:latin typeface="+mn-lt"/>
                <a:ea typeface="+mn-ea"/>
                <a:cs typeface="+mn-cs"/>
                <a:sym typeface="Avenir Book"/>
              </a:rPr>
              <a:t>Length of a PRISM </a:t>
            </a:r>
            <a:r>
              <a:rPr kumimoji="0" lang="en-US" sz="2400" b="0" i="0" u="none" strike="noStrike" cap="none" spc="0" normalizeH="0" baseline="0" dirty="0">
                <a:ln>
                  <a:noFill/>
                </a:ln>
                <a:solidFill>
                  <a:schemeClr val="bg2">
                    <a:lumMod val="75000"/>
                  </a:schemeClr>
                </a:solidFill>
                <a:effectLst/>
                <a:uFillTx/>
                <a:latin typeface="+mn-lt"/>
                <a:ea typeface="+mn-ea"/>
                <a:cs typeface="+mn-cs"/>
                <a:sym typeface="Avenir Book"/>
              </a:rPr>
              <a:t>spectrum</a:t>
            </a:r>
            <a:r>
              <a:rPr kumimoji="0" lang="en-US" sz="2000" b="0" i="0" u="none" strike="noStrike" cap="none" spc="0" normalizeH="0" baseline="0" dirty="0">
                <a:ln>
                  <a:noFill/>
                </a:ln>
                <a:solidFill>
                  <a:schemeClr val="bg2">
                    <a:lumMod val="75000"/>
                  </a:schemeClr>
                </a:solidFill>
                <a:effectLst/>
                <a:uFillTx/>
                <a:latin typeface="+mn-lt"/>
                <a:ea typeface="+mn-ea"/>
                <a:cs typeface="+mn-cs"/>
                <a:sym typeface="Avenir Book"/>
              </a:rPr>
              <a:t> (R~100)</a:t>
            </a:r>
          </a:p>
        </p:txBody>
      </p:sp>
    </p:spTree>
    <p:extLst>
      <p:ext uri="{BB962C8B-B14F-4D97-AF65-F5344CB8AC3E}">
        <p14:creationId xmlns:p14="http://schemas.microsoft.com/office/powerpoint/2010/main" val="4126739926"/>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07F0E0A-65B1-5C47-BA2B-E5A8566DDEEE}"/>
              </a:ext>
            </a:extLst>
          </p:cNvPr>
          <p:cNvSpPr>
            <a:spLocks noGrp="1"/>
          </p:cNvSpPr>
          <p:nvPr>
            <p:ph type="title"/>
          </p:nvPr>
        </p:nvSpPr>
        <p:spPr/>
        <p:txBody>
          <a:bodyPr>
            <a:noAutofit/>
          </a:bodyPr>
          <a:lstStyle/>
          <a:p>
            <a:r>
              <a:rPr lang="en-US" sz="6000" dirty="0"/>
              <a:t>Spectra on the detector have different length: G395H</a:t>
            </a:r>
          </a:p>
        </p:txBody>
      </p:sp>
      <p:pic>
        <p:nvPicPr>
          <p:cNvPr id="4" name="Picture 3">
            <a:extLst>
              <a:ext uri="{FF2B5EF4-FFF2-40B4-BE49-F238E27FC236}">
                <a16:creationId xmlns:a16="http://schemas.microsoft.com/office/drawing/2014/main" id="{3B77AB18-4782-D04B-B3DF-48EC456135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7706" y="1756371"/>
            <a:ext cx="19100800" cy="9944100"/>
          </a:xfrm>
          <a:prstGeom prst="rect">
            <a:avLst/>
          </a:prstGeom>
        </p:spPr>
      </p:pic>
      <p:sp>
        <p:nvSpPr>
          <p:cNvPr id="6" name="TextBox 5">
            <a:extLst>
              <a:ext uri="{FF2B5EF4-FFF2-40B4-BE49-F238E27FC236}">
                <a16:creationId xmlns:a16="http://schemas.microsoft.com/office/drawing/2014/main" id="{739BFDBC-91FA-004F-8743-528BE3F5A4EA}"/>
              </a:ext>
            </a:extLst>
          </p:cNvPr>
          <p:cNvSpPr txBox="1"/>
          <p:nvPr/>
        </p:nvSpPr>
        <p:spPr>
          <a:xfrm>
            <a:off x="2794001" y="6779220"/>
            <a:ext cx="4531690" cy="60016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100000"/>
              </a:lnSpc>
              <a:spcBef>
                <a:spcPts val="1000"/>
              </a:spcBef>
              <a:spcAft>
                <a:spcPts val="0"/>
              </a:spcAft>
              <a:buClrTx/>
              <a:buSzTx/>
              <a:buFontTx/>
              <a:buNone/>
              <a:tabLst/>
            </a:pPr>
            <a:r>
              <a:rPr kumimoji="0" lang="en-US" sz="2000" b="0" i="0" u="none" strike="noStrike" cap="none" spc="0" normalizeH="0" baseline="0" dirty="0">
                <a:ln>
                  <a:noFill/>
                </a:ln>
                <a:solidFill>
                  <a:schemeClr val="bg2">
                    <a:lumMod val="75000"/>
                  </a:schemeClr>
                </a:solidFill>
                <a:effectLst/>
                <a:uFillTx/>
                <a:latin typeface="+mn-lt"/>
                <a:ea typeface="+mn-ea"/>
                <a:cs typeface="+mn-cs"/>
                <a:sym typeface="Avenir Book"/>
              </a:rPr>
              <a:t>Length of G395H </a:t>
            </a:r>
            <a:r>
              <a:rPr kumimoji="0" lang="en-US" sz="2400" b="0" i="0" u="none" strike="noStrike" cap="none" spc="0" normalizeH="0" baseline="0" dirty="0">
                <a:ln>
                  <a:noFill/>
                </a:ln>
                <a:solidFill>
                  <a:schemeClr val="bg2">
                    <a:lumMod val="75000"/>
                  </a:schemeClr>
                </a:solidFill>
                <a:effectLst/>
                <a:uFillTx/>
                <a:latin typeface="+mn-lt"/>
                <a:ea typeface="+mn-ea"/>
                <a:cs typeface="+mn-cs"/>
                <a:sym typeface="Avenir Book"/>
              </a:rPr>
              <a:t>spectrum</a:t>
            </a:r>
            <a:r>
              <a:rPr kumimoji="0" lang="en-US" sz="2000" b="0" i="0" u="none" strike="noStrike" cap="none" spc="0" normalizeH="0" baseline="0" dirty="0">
                <a:ln>
                  <a:noFill/>
                </a:ln>
                <a:solidFill>
                  <a:schemeClr val="bg2">
                    <a:lumMod val="75000"/>
                  </a:schemeClr>
                </a:solidFill>
                <a:effectLst/>
                <a:uFillTx/>
                <a:latin typeface="+mn-lt"/>
                <a:ea typeface="+mn-ea"/>
                <a:cs typeface="+mn-cs"/>
                <a:sym typeface="Avenir Book"/>
              </a:rPr>
              <a:t> (R~3000)</a:t>
            </a:r>
          </a:p>
        </p:txBody>
      </p:sp>
      <p:cxnSp>
        <p:nvCxnSpPr>
          <p:cNvPr id="7" name="Straight Connector 6">
            <a:extLst>
              <a:ext uri="{FF2B5EF4-FFF2-40B4-BE49-F238E27FC236}">
                <a16:creationId xmlns:a16="http://schemas.microsoft.com/office/drawing/2014/main" id="{722058A8-4A82-E141-9567-ED994EBF3B44}"/>
              </a:ext>
            </a:extLst>
          </p:cNvPr>
          <p:cNvCxnSpPr/>
          <p:nvPr/>
        </p:nvCxnSpPr>
        <p:spPr>
          <a:xfrm>
            <a:off x="2421468" y="7501463"/>
            <a:ext cx="10329332" cy="0"/>
          </a:xfrm>
          <a:prstGeom prst="line">
            <a:avLst/>
          </a:prstGeom>
          <a:noFill/>
          <a:ln w="76200" cap="flat">
            <a:solidFill>
              <a:schemeClr val="bg2">
                <a:lumMod val="75000"/>
              </a:schemeClr>
            </a:solidFill>
            <a:prstDash val="solid"/>
            <a:miter lim="400000"/>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3524957619"/>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DA4A2C5-1157-FA49-9431-B384D21D7B04}"/>
              </a:ext>
            </a:extLst>
          </p:cNvPr>
          <p:cNvSpPr>
            <a:spLocks noGrp="1"/>
          </p:cNvSpPr>
          <p:nvPr>
            <p:ph type="title"/>
          </p:nvPr>
        </p:nvSpPr>
        <p:spPr/>
        <p:txBody>
          <a:bodyPr/>
          <a:lstStyle/>
          <a:p>
            <a:r>
              <a:rPr lang="en-US" dirty="0"/>
              <a:t>All this seem rather complicated…</a:t>
            </a:r>
          </a:p>
        </p:txBody>
      </p:sp>
      <p:grpSp>
        <p:nvGrpSpPr>
          <p:cNvPr id="7" name="Group 6">
            <a:extLst>
              <a:ext uri="{FF2B5EF4-FFF2-40B4-BE49-F238E27FC236}">
                <a16:creationId xmlns:a16="http://schemas.microsoft.com/office/drawing/2014/main" id="{2E2411C0-64F4-2B4C-9834-BCBBE4A517E6}"/>
              </a:ext>
            </a:extLst>
          </p:cNvPr>
          <p:cNvGrpSpPr/>
          <p:nvPr/>
        </p:nvGrpSpPr>
        <p:grpSpPr>
          <a:xfrm>
            <a:off x="5290666" y="2564954"/>
            <a:ext cx="10902398" cy="8001000"/>
            <a:chOff x="5335271" y="2297324"/>
            <a:chExt cx="10902398" cy="8001000"/>
          </a:xfrm>
        </p:grpSpPr>
        <p:pic>
          <p:nvPicPr>
            <p:cNvPr id="4" name="Picture 3">
              <a:extLst>
                <a:ext uri="{FF2B5EF4-FFF2-40B4-BE49-F238E27FC236}">
                  <a16:creationId xmlns:a16="http://schemas.microsoft.com/office/drawing/2014/main" id="{1348B437-0A99-0448-81C3-56C937AAAC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69669" y="2297324"/>
              <a:ext cx="10668000" cy="8001000"/>
            </a:xfrm>
            <a:prstGeom prst="rect">
              <a:avLst/>
            </a:prstGeom>
          </p:spPr>
        </p:pic>
        <p:sp useBgFill="1">
          <p:nvSpPr>
            <p:cNvPr id="6" name="Rectangle 5">
              <a:extLst>
                <a:ext uri="{FF2B5EF4-FFF2-40B4-BE49-F238E27FC236}">
                  <a16:creationId xmlns:a16="http://schemas.microsoft.com/office/drawing/2014/main" id="{1D77925D-B78D-DC4C-80F8-B02327C2C250}"/>
                </a:ext>
              </a:extLst>
            </p:cNvPr>
            <p:cNvSpPr/>
            <p:nvPr/>
          </p:nvSpPr>
          <p:spPr>
            <a:xfrm>
              <a:off x="5335271" y="2297324"/>
              <a:ext cx="4656222" cy="6689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893057198"/>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938ACC-3BFE-3848-BD97-4C620EDCDCC7}"/>
              </a:ext>
            </a:extLst>
          </p:cNvPr>
          <p:cNvSpPr>
            <a:spLocks noGrp="1"/>
          </p:cNvSpPr>
          <p:nvPr>
            <p:ph type="title"/>
          </p:nvPr>
        </p:nvSpPr>
        <p:spPr/>
        <p:txBody>
          <a:bodyPr/>
          <a:lstStyle/>
          <a:p>
            <a:r>
              <a:rPr lang="en-US" dirty="0"/>
              <a:t>The answer: MSA Planning Tool (MPT)</a:t>
            </a:r>
          </a:p>
        </p:txBody>
      </p:sp>
      <p:pic>
        <p:nvPicPr>
          <p:cNvPr id="8" name="Picture 7">
            <a:extLst>
              <a:ext uri="{FF2B5EF4-FFF2-40B4-BE49-F238E27FC236}">
                <a16:creationId xmlns:a16="http://schemas.microsoft.com/office/drawing/2014/main" id="{F0DFAC9E-57EE-674B-9CB4-3401B4F6C2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99580" y="2455546"/>
            <a:ext cx="18775680" cy="8270240"/>
          </a:xfrm>
          <a:prstGeom prst="rect">
            <a:avLst/>
          </a:prstGeom>
        </p:spPr>
      </p:pic>
      <p:sp>
        <p:nvSpPr>
          <p:cNvPr id="9" name="Rounded Rectangle 8">
            <a:extLst>
              <a:ext uri="{FF2B5EF4-FFF2-40B4-BE49-F238E27FC236}">
                <a16:creationId xmlns:a16="http://schemas.microsoft.com/office/drawing/2014/main" id="{8F63DAAE-B3BA-AA49-926C-90B3896F062F}"/>
              </a:ext>
            </a:extLst>
          </p:cNvPr>
          <p:cNvSpPr/>
          <p:nvPr/>
        </p:nvSpPr>
        <p:spPr>
          <a:xfrm>
            <a:off x="4817322" y="2023998"/>
            <a:ext cx="2118732" cy="2191161"/>
          </a:xfrm>
          <a:prstGeom prst="roundRect">
            <a:avLst/>
          </a:prstGeom>
          <a:noFill/>
          <a:ln w="101600" cap="flat">
            <a:solidFill>
              <a:schemeClr val="bg2"/>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mn-lt"/>
              <a:ea typeface="+mn-ea"/>
              <a:cs typeface="+mn-cs"/>
              <a:sym typeface="Avenir Book"/>
            </a:endParaRPr>
          </a:p>
        </p:txBody>
      </p:sp>
    </p:spTree>
    <p:extLst>
      <p:ext uri="{BB962C8B-B14F-4D97-AF65-F5344CB8AC3E}">
        <p14:creationId xmlns:p14="http://schemas.microsoft.com/office/powerpoint/2010/main" val="3843511160"/>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5F13486-5CCF-C84B-8254-D9AC014AE5D7}"/>
              </a:ext>
            </a:extLst>
          </p:cNvPr>
          <p:cNvSpPr>
            <a:spLocks noGrp="1"/>
          </p:cNvSpPr>
          <p:nvPr>
            <p:ph type="title"/>
          </p:nvPr>
        </p:nvSpPr>
        <p:spPr/>
        <p:txBody>
          <a:bodyPr>
            <a:noAutofit/>
          </a:bodyPr>
          <a:lstStyle/>
          <a:p>
            <a:r>
              <a:rPr lang="en-US" sz="6600" dirty="0"/>
              <a:t>Multiplexing levels (optimal planning – real MSA)</a:t>
            </a:r>
          </a:p>
        </p:txBody>
      </p:sp>
      <p:sp>
        <p:nvSpPr>
          <p:cNvPr id="14" name="TextBox 13">
            <a:extLst>
              <a:ext uri="{FF2B5EF4-FFF2-40B4-BE49-F238E27FC236}">
                <a16:creationId xmlns:a16="http://schemas.microsoft.com/office/drawing/2014/main" id="{2C94C58B-4D15-CF4F-9944-F7B3794C30BA}"/>
              </a:ext>
            </a:extLst>
          </p:cNvPr>
          <p:cNvSpPr txBox="1"/>
          <p:nvPr/>
        </p:nvSpPr>
        <p:spPr>
          <a:xfrm>
            <a:off x="1449658" y="8268689"/>
            <a:ext cx="21633365" cy="170816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lang="en-US" dirty="0">
                <a:solidFill>
                  <a:schemeClr val="accent1"/>
                </a:solidFill>
              </a:rPr>
              <a:t>Which are the observational parameters that influence the multiplexing levels &amp; drive the planning of a MOS observation?</a:t>
            </a:r>
          </a:p>
        </p:txBody>
      </p:sp>
      <p:sp>
        <p:nvSpPr>
          <p:cNvPr id="2" name="TextBox 1">
            <a:extLst>
              <a:ext uri="{FF2B5EF4-FFF2-40B4-BE49-F238E27FC236}">
                <a16:creationId xmlns:a16="http://schemas.microsoft.com/office/drawing/2014/main" id="{D649A617-A459-7040-903E-0081B10309F5}"/>
              </a:ext>
            </a:extLst>
          </p:cNvPr>
          <p:cNvSpPr txBox="1"/>
          <p:nvPr/>
        </p:nvSpPr>
        <p:spPr>
          <a:xfrm>
            <a:off x="1449658" y="3095281"/>
            <a:ext cx="21856390" cy="41806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kumimoji="0" lang="en-US" sz="4800" b="0" i="0" u="none" strike="noStrike" cap="none" spc="0" normalizeH="0" baseline="0" dirty="0">
                <a:ln>
                  <a:noFill/>
                </a:ln>
                <a:solidFill>
                  <a:schemeClr val="accent4">
                    <a:hueOff val="-3600000"/>
                    <a:lumOff val="-20194"/>
                  </a:schemeClr>
                </a:solidFill>
                <a:effectLst/>
                <a:uFillTx/>
                <a:latin typeface="+mn-lt"/>
                <a:ea typeface="+mn-ea"/>
                <a:cs typeface="+mn-cs"/>
                <a:sym typeface="Avenir Book"/>
              </a:rPr>
              <a:t>PRISM: With</a:t>
            </a:r>
            <a:r>
              <a:rPr lang="en-US" dirty="0"/>
              <a:t> catalog source densities greater than ~600 sources/arcmin</a:t>
            </a:r>
            <a:r>
              <a:rPr lang="en-US" baseline="30000" dirty="0"/>
              <a:t>2 </a:t>
            </a:r>
            <a:r>
              <a:rPr lang="en-US" dirty="0"/>
              <a:t> </a:t>
            </a:r>
            <a:br>
              <a:rPr lang="en-US" dirty="0"/>
            </a:br>
            <a:r>
              <a:rPr lang="en-US" dirty="0">
                <a:sym typeface="Wingdings" pitchFamily="2" charset="2"/>
              </a:rPr>
              <a:t> </a:t>
            </a:r>
            <a:r>
              <a:rPr lang="en-US" dirty="0"/>
              <a:t>typically ~180 to 200 sources can be observed simultaneously.</a:t>
            </a:r>
          </a:p>
          <a:p>
            <a:pPr marL="685800" indent="-685800">
              <a:buFont typeface="Arial" panose="020B0604020202020204" pitchFamily="34" charset="0"/>
              <a:buChar char="•"/>
            </a:pPr>
            <a:endParaRPr lang="en-US" dirty="0"/>
          </a:p>
          <a:p>
            <a:r>
              <a:rPr kumimoji="0" lang="en-US" sz="4800" b="0" i="0" u="none" strike="noStrike" cap="none" spc="0" normalizeH="0" baseline="0" dirty="0">
                <a:ln>
                  <a:noFill/>
                </a:ln>
                <a:solidFill>
                  <a:schemeClr val="accent4">
                    <a:hueOff val="-3600000"/>
                    <a:lumOff val="-20194"/>
                  </a:schemeClr>
                </a:solidFill>
                <a:effectLst/>
                <a:uFillTx/>
                <a:latin typeface="+mn-lt"/>
                <a:ea typeface="+mn-ea"/>
                <a:cs typeface="+mn-cs"/>
                <a:sym typeface="Avenir Book"/>
              </a:rPr>
              <a:t>Gratings: With</a:t>
            </a:r>
            <a:r>
              <a:rPr lang="en-US" dirty="0"/>
              <a:t> catalog source densities greater than ~200 sources/arcmin</a:t>
            </a:r>
            <a:r>
              <a:rPr lang="en-US" baseline="30000" dirty="0"/>
              <a:t>2</a:t>
            </a:r>
            <a:r>
              <a:rPr lang="en-US" dirty="0"/>
              <a:t> </a:t>
            </a:r>
            <a:br>
              <a:rPr lang="en-US" dirty="0"/>
            </a:br>
            <a:r>
              <a:rPr lang="en-US" dirty="0">
                <a:sym typeface="Wingdings" pitchFamily="2" charset="2"/>
              </a:rPr>
              <a:t> </a:t>
            </a:r>
            <a:r>
              <a:rPr lang="en-US" dirty="0"/>
              <a:t>typically ~65 to 70 sources. </a:t>
            </a:r>
            <a:endParaRPr kumimoji="0" lang="en-US" sz="4800" b="0" i="0" u="none" strike="noStrike" cap="none" spc="0" normalizeH="0" baseline="0" dirty="0">
              <a:ln>
                <a:noFill/>
              </a:ln>
              <a:solidFill>
                <a:schemeClr val="accent4">
                  <a:hueOff val="-3600000"/>
                  <a:lumOff val="-20194"/>
                </a:schemeClr>
              </a:solidFill>
              <a:effectLst/>
              <a:uFillTx/>
              <a:latin typeface="+mn-lt"/>
              <a:ea typeface="+mn-ea"/>
              <a:cs typeface="+mn-cs"/>
              <a:sym typeface="Avenir Book"/>
            </a:endParaRPr>
          </a:p>
        </p:txBody>
      </p:sp>
    </p:spTree>
    <p:extLst>
      <p:ext uri="{BB962C8B-B14F-4D97-AF65-F5344CB8AC3E}">
        <p14:creationId xmlns:p14="http://schemas.microsoft.com/office/powerpoint/2010/main" val="928841547"/>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9847A24-C1BD-7244-B454-765929D5530C}"/>
              </a:ext>
            </a:extLst>
          </p:cNvPr>
          <p:cNvSpPr>
            <a:spLocks noGrp="1"/>
          </p:cNvSpPr>
          <p:nvPr>
            <p:ph type="body" idx="1"/>
          </p:nvPr>
        </p:nvSpPr>
        <p:spPr>
          <a:xfrm>
            <a:off x="11477969" y="3180623"/>
            <a:ext cx="12355655" cy="7722814"/>
          </a:xfrm>
        </p:spPr>
        <p:txBody>
          <a:bodyPr>
            <a:normAutofit/>
          </a:bodyPr>
          <a:lstStyle/>
          <a:p>
            <a:pPr marL="285750" indent="-285750">
              <a:buFont typeface="Arial" panose="020B0604020202020204" pitchFamily="34" charset="0"/>
              <a:buChar char="•"/>
            </a:pPr>
            <a:r>
              <a:rPr lang="en-US" sz="4000" dirty="0">
                <a:solidFill>
                  <a:schemeClr val="accent1"/>
                </a:solidFill>
              </a:rPr>
              <a:t>Target weights can be added in catalog: relative weights. Integer values.  W(100) = 100 x W(1).</a:t>
            </a:r>
          </a:p>
          <a:p>
            <a:pPr marL="285750" indent="-285750">
              <a:buFont typeface="Arial" panose="020B0604020202020204" pitchFamily="34" charset="0"/>
              <a:buChar char="•"/>
            </a:pPr>
            <a:r>
              <a:rPr lang="en-US" sz="4000" u="sng" dirty="0">
                <a:solidFill>
                  <a:schemeClr val="accent1"/>
                </a:solidFill>
              </a:rPr>
              <a:t>Order your input catalog by target weight </a:t>
            </a:r>
            <a:r>
              <a:rPr lang="en-US" sz="4000" dirty="0">
                <a:solidFill>
                  <a:schemeClr val="accent1"/>
                </a:solidFill>
              </a:rPr>
              <a:t>before ingest.</a:t>
            </a:r>
          </a:p>
          <a:p>
            <a:pPr marL="285750" indent="-285750">
              <a:buFont typeface="Arial" panose="020B0604020202020204" pitchFamily="34" charset="0"/>
              <a:buChar char="•"/>
            </a:pPr>
            <a:r>
              <a:rPr lang="en-US" sz="4000" dirty="0">
                <a:solidFill>
                  <a:schemeClr val="accent1"/>
                </a:solidFill>
              </a:rPr>
              <a:t>Create a </a:t>
            </a:r>
            <a:r>
              <a:rPr lang="en-US" sz="4000" b="1" dirty="0">
                <a:solidFill>
                  <a:schemeClr val="accent1"/>
                </a:solidFill>
              </a:rPr>
              <a:t>Primary candidate set</a:t>
            </a:r>
            <a:r>
              <a:rPr lang="en-US" sz="4000" dirty="0">
                <a:solidFill>
                  <a:schemeClr val="accent1"/>
                </a:solidFill>
              </a:rPr>
              <a:t>, and an optional </a:t>
            </a:r>
            <a:r>
              <a:rPr lang="en-US" sz="4000" b="1" dirty="0">
                <a:solidFill>
                  <a:schemeClr val="accent1"/>
                </a:solidFill>
              </a:rPr>
              <a:t>Filler candidate set </a:t>
            </a:r>
          </a:p>
          <a:p>
            <a:pPr marL="285750" indent="-285750">
              <a:buFont typeface="Arial" panose="020B0604020202020204" pitchFamily="34" charset="0"/>
              <a:buChar char="•"/>
            </a:pPr>
            <a:r>
              <a:rPr lang="en-US" sz="4000" dirty="0">
                <a:solidFill>
                  <a:schemeClr val="accent1"/>
                </a:solidFill>
              </a:rPr>
              <a:t>Fillers help to </a:t>
            </a:r>
            <a:r>
              <a:rPr lang="en-US" sz="4000" b="1" dirty="0">
                <a:solidFill>
                  <a:schemeClr val="accent1"/>
                </a:solidFill>
              </a:rPr>
              <a:t>optimize the MSA configuration</a:t>
            </a:r>
            <a:r>
              <a:rPr lang="en-US" sz="4000" dirty="0">
                <a:solidFill>
                  <a:schemeClr val="accent1"/>
                </a:solidFill>
              </a:rPr>
              <a:t>.</a:t>
            </a:r>
          </a:p>
          <a:p>
            <a:pPr marL="285750" indent="-285750">
              <a:buFont typeface="Arial" panose="020B0604020202020204" pitchFamily="34" charset="0"/>
              <a:buChar char="•"/>
            </a:pPr>
            <a:r>
              <a:rPr lang="en-US" sz="4000" dirty="0">
                <a:solidFill>
                  <a:schemeClr val="accent1"/>
                </a:solidFill>
              </a:rPr>
              <a:t>The </a:t>
            </a:r>
            <a:r>
              <a:rPr lang="en-US" sz="4000" b="1" dirty="0">
                <a:solidFill>
                  <a:schemeClr val="accent1"/>
                </a:solidFill>
              </a:rPr>
              <a:t>best pointing</a:t>
            </a:r>
            <a:r>
              <a:rPr lang="en-US" sz="4000" dirty="0">
                <a:solidFill>
                  <a:schemeClr val="accent1"/>
                </a:solidFill>
              </a:rPr>
              <a:t> is determined from the (weighted) Primaries, i.e. the weights of the primaries are used during planning. </a:t>
            </a:r>
          </a:p>
          <a:p>
            <a:pPr marL="0" indent="0">
              <a:buNone/>
            </a:pPr>
            <a:endParaRPr lang="en-US" sz="4000" dirty="0">
              <a:solidFill>
                <a:schemeClr val="accent1"/>
              </a:solidFill>
            </a:endParaRPr>
          </a:p>
          <a:p>
            <a:endParaRPr lang="en-US" dirty="0"/>
          </a:p>
        </p:txBody>
      </p:sp>
      <p:sp>
        <p:nvSpPr>
          <p:cNvPr id="3" name="Title 2">
            <a:extLst>
              <a:ext uri="{FF2B5EF4-FFF2-40B4-BE49-F238E27FC236}">
                <a16:creationId xmlns:a16="http://schemas.microsoft.com/office/drawing/2014/main" id="{D252C7BF-75E2-DE42-B914-2031952F9BB4}"/>
              </a:ext>
            </a:extLst>
          </p:cNvPr>
          <p:cNvSpPr>
            <a:spLocks noGrp="1"/>
          </p:cNvSpPr>
          <p:nvPr>
            <p:ph type="title"/>
          </p:nvPr>
        </p:nvSpPr>
        <p:spPr/>
        <p:txBody>
          <a:bodyPr>
            <a:normAutofit fontScale="90000"/>
          </a:bodyPr>
          <a:lstStyle/>
          <a:p>
            <a:r>
              <a:rPr lang="en-US" dirty="0"/>
              <a:t>Main input to the MPT: catalog of sources</a:t>
            </a:r>
          </a:p>
        </p:txBody>
      </p:sp>
      <p:pic>
        <p:nvPicPr>
          <p:cNvPr id="4" name="Picture 3">
            <a:extLst>
              <a:ext uri="{FF2B5EF4-FFF2-40B4-BE49-F238E27FC236}">
                <a16:creationId xmlns:a16="http://schemas.microsoft.com/office/drawing/2014/main" id="{A702A7EE-3092-8244-A434-016D5851C9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5965" y="1705601"/>
            <a:ext cx="9437703" cy="924244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5400">
                <a:solidFill>
                  <a:schemeClr val="tx1"/>
                </a:solidFill>
                <a:round/>
                <a:headEnd/>
                <a:tailEnd/>
              </a14:hiddenLine>
            </a:ext>
          </a:extLst>
        </p:spPr>
      </p:pic>
      <p:grpSp>
        <p:nvGrpSpPr>
          <p:cNvPr id="9" name="Group 8">
            <a:extLst>
              <a:ext uri="{FF2B5EF4-FFF2-40B4-BE49-F238E27FC236}">
                <a16:creationId xmlns:a16="http://schemas.microsoft.com/office/drawing/2014/main" id="{08D6B260-8BF1-6844-91C7-6E97CE5C908B}"/>
              </a:ext>
            </a:extLst>
          </p:cNvPr>
          <p:cNvGrpSpPr/>
          <p:nvPr/>
        </p:nvGrpSpPr>
        <p:grpSpPr>
          <a:xfrm>
            <a:off x="7375870" y="7042030"/>
            <a:ext cx="3700325" cy="5776155"/>
            <a:chOff x="9168182" y="9631649"/>
            <a:chExt cx="3700325" cy="5776155"/>
          </a:xfrm>
        </p:grpSpPr>
        <p:sp>
          <p:nvSpPr>
            <p:cNvPr id="6" name="Rectangle 5">
              <a:extLst>
                <a:ext uri="{FF2B5EF4-FFF2-40B4-BE49-F238E27FC236}">
                  <a16:creationId xmlns:a16="http://schemas.microsoft.com/office/drawing/2014/main" id="{787A6BA2-ABBF-F44B-BCCD-0A0ED70A2B2C}"/>
                </a:ext>
              </a:extLst>
            </p:cNvPr>
            <p:cNvSpPr/>
            <p:nvPr/>
          </p:nvSpPr>
          <p:spPr bwMode="auto">
            <a:xfrm>
              <a:off x="9168182" y="9631649"/>
              <a:ext cx="3483194" cy="5202009"/>
            </a:xfrm>
            <a:prstGeom prst="rect">
              <a:avLst/>
            </a:prstGeom>
            <a:solidFill>
              <a:schemeClr val="tx1">
                <a:lumMod val="95000"/>
                <a:lumOff val="5000"/>
                <a:alpha val="40000"/>
              </a:schemeClr>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defRPr/>
              </a:pPr>
              <a:endParaRPr lang="en-US" sz="1400"/>
            </a:p>
          </p:txBody>
        </p:sp>
        <p:sp>
          <p:nvSpPr>
            <p:cNvPr id="7" name="TextBox 6">
              <a:extLst>
                <a:ext uri="{FF2B5EF4-FFF2-40B4-BE49-F238E27FC236}">
                  <a16:creationId xmlns:a16="http://schemas.microsoft.com/office/drawing/2014/main" id="{D70571E4-8AE5-8742-B6F7-CBD9A0226F58}"/>
                </a:ext>
              </a:extLst>
            </p:cNvPr>
            <p:cNvSpPr txBox="1"/>
            <p:nvPr/>
          </p:nvSpPr>
          <p:spPr bwMode="auto">
            <a:xfrm>
              <a:off x="9880640" y="10411564"/>
              <a:ext cx="2046058" cy="4996240"/>
            </a:xfrm>
            <a:prstGeom prst="rect">
              <a:avLst/>
            </a:prstGeom>
            <a:noFill/>
          </p:spPr>
          <p:txBody>
            <a:bodyPr wrap="square">
              <a:spAutoFit/>
            </a:bodyPr>
            <a:lstStyle/>
            <a:p>
              <a:pPr marL="831830" lvl="1" indent="-457189">
                <a:buFontTx/>
                <a:buAutoNum type="arabicPlain"/>
                <a:defRPr/>
              </a:pPr>
              <a:r>
                <a:rPr lang="en-US" sz="2800" dirty="0">
                  <a:solidFill>
                    <a:srgbClr val="FF0000"/>
                  </a:solidFill>
                  <a:cs typeface="Gill Sans"/>
                </a:rPr>
                <a:t>  100</a:t>
              </a:r>
            </a:p>
            <a:p>
              <a:pPr marL="831830" lvl="1" indent="-457189">
                <a:buFontTx/>
                <a:buAutoNum type="arabicPlain"/>
                <a:defRPr/>
              </a:pPr>
              <a:r>
                <a:rPr lang="en-US" sz="2800" dirty="0">
                  <a:solidFill>
                    <a:srgbClr val="FF0000"/>
                  </a:solidFill>
                  <a:cs typeface="Gill Sans"/>
                </a:rPr>
                <a:t>  100</a:t>
              </a:r>
            </a:p>
            <a:p>
              <a:pPr marL="831830" lvl="1" indent="-457189">
                <a:buFontTx/>
                <a:buAutoNum type="arabicPlain"/>
                <a:defRPr/>
              </a:pPr>
              <a:r>
                <a:rPr lang="en-US" sz="2800" dirty="0">
                  <a:solidFill>
                    <a:srgbClr val="FF0000"/>
                  </a:solidFill>
                  <a:cs typeface="Gill Sans"/>
                </a:rPr>
                <a:t>  100</a:t>
              </a:r>
            </a:p>
            <a:p>
              <a:pPr marL="831830" lvl="1" indent="-457189">
                <a:buFontTx/>
                <a:buAutoNum type="arabicPlain"/>
                <a:defRPr/>
              </a:pPr>
              <a:r>
                <a:rPr lang="en-US" sz="2800" dirty="0">
                  <a:solidFill>
                    <a:srgbClr val="FF0000"/>
                  </a:solidFill>
                  <a:cs typeface="Gill Sans"/>
                </a:rPr>
                <a:t>  100</a:t>
              </a:r>
            </a:p>
            <a:p>
              <a:pPr marL="831830" lvl="1" indent="-457189">
                <a:buFontTx/>
                <a:buAutoNum type="arabicPlain"/>
                <a:defRPr/>
              </a:pPr>
              <a:r>
                <a:rPr lang="en-US" sz="2800" dirty="0">
                  <a:solidFill>
                    <a:srgbClr val="FF0000"/>
                  </a:solidFill>
                  <a:cs typeface="Gill Sans"/>
                </a:rPr>
                <a:t>  100</a:t>
              </a:r>
            </a:p>
            <a:p>
              <a:pPr marL="831830" lvl="1" indent="-457189">
                <a:buFontTx/>
                <a:buAutoNum type="arabicPlain"/>
                <a:defRPr/>
              </a:pPr>
              <a:r>
                <a:rPr lang="en-US" sz="2800" dirty="0">
                  <a:solidFill>
                    <a:schemeClr val="bg1"/>
                  </a:solidFill>
                  <a:cs typeface="Gill Sans"/>
                </a:rPr>
                <a:t> </a:t>
              </a:r>
              <a:r>
                <a:rPr lang="en-US" sz="2800" dirty="0">
                  <a:solidFill>
                    <a:srgbClr val="FFFFFF"/>
                  </a:solidFill>
                  <a:cs typeface="Gill Sans"/>
                </a:rPr>
                <a:t>   1</a:t>
              </a:r>
            </a:p>
            <a:p>
              <a:pPr marL="831830" lvl="1" indent="-457189">
                <a:buFontTx/>
                <a:buAutoNum type="arabicPlain"/>
                <a:defRPr/>
              </a:pPr>
              <a:r>
                <a:rPr lang="en-US" sz="2800" dirty="0">
                  <a:solidFill>
                    <a:srgbClr val="FFFFFF"/>
                  </a:solidFill>
                  <a:cs typeface="Gill Sans"/>
                </a:rPr>
                <a:t>    1</a:t>
              </a:r>
            </a:p>
            <a:p>
              <a:pPr marL="831830" lvl="1" indent="-457189">
                <a:buFontTx/>
                <a:buAutoNum type="arabicPlain"/>
                <a:defRPr/>
              </a:pPr>
              <a:r>
                <a:rPr lang="en-US" sz="2800" dirty="0">
                  <a:solidFill>
                    <a:srgbClr val="FFFFFF"/>
                  </a:solidFill>
                  <a:cs typeface="Gill Sans"/>
                </a:rPr>
                <a:t>    1</a:t>
              </a:r>
            </a:p>
            <a:p>
              <a:pPr marL="831830" lvl="1" indent="-457189">
                <a:buFontTx/>
                <a:buAutoNum type="arabicPlain"/>
                <a:defRPr/>
              </a:pPr>
              <a:r>
                <a:rPr lang="en-US" sz="2800" dirty="0">
                  <a:solidFill>
                    <a:srgbClr val="FFFFFF"/>
                  </a:solidFill>
                  <a:cs typeface="Gill Sans"/>
                </a:rPr>
                <a:t>    …</a:t>
              </a:r>
            </a:p>
          </p:txBody>
        </p:sp>
        <p:sp>
          <p:nvSpPr>
            <p:cNvPr id="8" name="TextBox 7">
              <a:extLst>
                <a:ext uri="{FF2B5EF4-FFF2-40B4-BE49-F238E27FC236}">
                  <a16:creationId xmlns:a16="http://schemas.microsoft.com/office/drawing/2014/main" id="{3AA330AE-2A45-FA4E-882C-FA8F59B76508}"/>
                </a:ext>
              </a:extLst>
            </p:cNvPr>
            <p:cNvSpPr txBox="1">
              <a:spLocks noChangeArrowheads="1"/>
            </p:cNvSpPr>
            <p:nvPr/>
          </p:nvSpPr>
          <p:spPr bwMode="auto">
            <a:xfrm>
              <a:off x="9230137" y="9708600"/>
              <a:ext cx="3638370" cy="5232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p>
              <a:pPr eaLnBrk="1" hangingPunct="1"/>
              <a:r>
                <a:rPr lang="en-US" sz="2800" dirty="0">
                  <a:solidFill>
                    <a:srgbClr val="FFFFFF"/>
                  </a:solidFill>
                  <a:cs typeface="Gill Sans" charset="0"/>
                </a:rPr>
                <a:t>Source ID    Weight</a:t>
              </a:r>
            </a:p>
          </p:txBody>
        </p:sp>
      </p:grpSp>
    </p:spTree>
    <p:extLst>
      <p:ext uri="{BB962C8B-B14F-4D97-AF65-F5344CB8AC3E}">
        <p14:creationId xmlns:p14="http://schemas.microsoft.com/office/powerpoint/2010/main" val="1577142563"/>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0C0B299-E1DE-DC49-81C6-5F9A6E81D2BB}"/>
              </a:ext>
            </a:extLst>
          </p:cNvPr>
          <p:cNvSpPr>
            <a:spLocks noGrp="1"/>
          </p:cNvSpPr>
          <p:nvPr>
            <p:ph type="body" idx="1"/>
          </p:nvPr>
        </p:nvSpPr>
        <p:spPr>
          <a:xfrm>
            <a:off x="1248832" y="1919663"/>
            <a:ext cx="19309673" cy="1559518"/>
          </a:xfrm>
        </p:spPr>
        <p:txBody>
          <a:bodyPr>
            <a:normAutofit/>
          </a:bodyPr>
          <a:lstStyle/>
          <a:p>
            <a:pPr marL="0" indent="0">
              <a:buNone/>
            </a:pPr>
            <a:r>
              <a:rPr lang="en-US" sz="4000" dirty="0">
                <a:solidFill>
                  <a:schemeClr val="accent1"/>
                </a:solidFill>
              </a:rPr>
              <a:t>User can </a:t>
            </a:r>
            <a:r>
              <a:rPr lang="en-US" sz="4000" b="1" dirty="0">
                <a:solidFill>
                  <a:schemeClr val="accent1"/>
                </a:solidFill>
              </a:rPr>
              <a:t>choose whether to re-order the Primary candidate list </a:t>
            </a:r>
            <a:r>
              <a:rPr lang="en-US" sz="4000" dirty="0">
                <a:solidFill>
                  <a:schemeClr val="accent1"/>
                </a:solidFill>
              </a:rPr>
              <a:t>at each pointing.  This can increase the number of targets observed at that pointing.  </a:t>
            </a:r>
          </a:p>
          <a:p>
            <a:pPr marL="0" indent="0">
              <a:buNone/>
            </a:pPr>
            <a:endParaRPr lang="en-US" dirty="0"/>
          </a:p>
        </p:txBody>
      </p:sp>
      <p:sp>
        <p:nvSpPr>
          <p:cNvPr id="3" name="Title 2">
            <a:extLst>
              <a:ext uri="{FF2B5EF4-FFF2-40B4-BE49-F238E27FC236}">
                <a16:creationId xmlns:a16="http://schemas.microsoft.com/office/drawing/2014/main" id="{0FC83ACE-14F1-AE4D-8CD1-0AC8EAD26D49}"/>
              </a:ext>
            </a:extLst>
          </p:cNvPr>
          <p:cNvSpPr>
            <a:spLocks noGrp="1"/>
          </p:cNvSpPr>
          <p:nvPr>
            <p:ph type="title"/>
          </p:nvPr>
        </p:nvSpPr>
        <p:spPr/>
        <p:txBody>
          <a:bodyPr>
            <a:noAutofit/>
          </a:bodyPr>
          <a:lstStyle/>
          <a:p>
            <a:r>
              <a:rPr lang="en-US" sz="6000" dirty="0"/>
              <a:t>Key parameter of MPT algorithm: Monte Carlo reshuffle </a:t>
            </a:r>
          </a:p>
        </p:txBody>
      </p:sp>
      <p:pic>
        <p:nvPicPr>
          <p:cNvPr id="4" name="Picture 3">
            <a:extLst>
              <a:ext uri="{FF2B5EF4-FFF2-40B4-BE49-F238E27FC236}">
                <a16:creationId xmlns:a16="http://schemas.microsoft.com/office/drawing/2014/main" id="{316E6620-D362-3945-AE09-9D0B8C6CA98D}"/>
              </a:ext>
            </a:extLst>
          </p:cNvPr>
          <p:cNvPicPr>
            <a:picLocks noChangeAspect="1"/>
          </p:cNvPicPr>
          <p:nvPr/>
        </p:nvPicPr>
        <p:blipFill>
          <a:blip r:embed="rId3"/>
          <a:stretch>
            <a:fillRect/>
          </a:stretch>
        </p:blipFill>
        <p:spPr>
          <a:xfrm>
            <a:off x="3318106" y="3218726"/>
            <a:ext cx="15654908" cy="8690776"/>
          </a:xfrm>
          <a:prstGeom prst="rect">
            <a:avLst/>
          </a:prstGeom>
        </p:spPr>
      </p:pic>
    </p:spTree>
    <p:extLst>
      <p:ext uri="{BB962C8B-B14F-4D97-AF65-F5344CB8AC3E}">
        <p14:creationId xmlns:p14="http://schemas.microsoft.com/office/powerpoint/2010/main" val="3221512767"/>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86AA5D1-6E62-9543-9CC8-8F9FD18B9A25}"/>
              </a:ext>
            </a:extLst>
          </p:cNvPr>
          <p:cNvSpPr>
            <a:spLocks noGrp="1"/>
          </p:cNvSpPr>
          <p:nvPr>
            <p:ph type="body" idx="1"/>
          </p:nvPr>
        </p:nvSpPr>
        <p:spPr>
          <a:xfrm>
            <a:off x="1248833" y="1964266"/>
            <a:ext cx="20250717" cy="9296401"/>
          </a:xfrm>
        </p:spPr>
        <p:txBody>
          <a:bodyPr/>
          <a:lstStyle/>
          <a:p>
            <a:pPr>
              <a:buFont typeface="Arial" panose="020B0604020202020204" pitchFamily="34" charset="0"/>
              <a:buChar char="•"/>
            </a:pPr>
            <a:r>
              <a:rPr lang="en-US" dirty="0"/>
              <a:t>MOS mode observations can be planned using astrometry with accuracies from 5-50mas. </a:t>
            </a:r>
          </a:p>
          <a:p>
            <a:pPr>
              <a:buFont typeface="Arial" panose="020B0604020202020204" pitchFamily="34" charset="0"/>
              <a:buChar char="•"/>
            </a:pPr>
            <a:r>
              <a:rPr lang="en-US" dirty="0"/>
              <a:t>High precision spectral calibration needs relative positional accuracy of 15 milli-arcsec or less, which most likely requires space-based observations. </a:t>
            </a:r>
          </a:p>
          <a:p>
            <a:pPr>
              <a:buFont typeface="Arial" panose="020B0604020202020204" pitchFamily="34" charset="0"/>
              <a:buChar char="•"/>
            </a:pPr>
            <a:r>
              <a:rPr lang="en-US" dirty="0"/>
              <a:t>Images obtained using HST/ACS and WFC3 within the past ten years should have this level of accuracy. </a:t>
            </a:r>
          </a:p>
          <a:p>
            <a:pPr>
              <a:buFont typeface="Arial" panose="020B0604020202020204" pitchFamily="34" charset="0"/>
              <a:buChar char="•"/>
            </a:pPr>
            <a:r>
              <a:rPr lang="en-US" dirty="0"/>
              <a:t>In some cases, the planning of the </a:t>
            </a:r>
            <a:r>
              <a:rPr lang="en-US" dirty="0" err="1"/>
              <a:t>NIRSpec</a:t>
            </a:r>
            <a:r>
              <a:rPr lang="en-US" dirty="0"/>
              <a:t> spectroscopy will require </a:t>
            </a:r>
            <a:r>
              <a:rPr lang="en-US" dirty="0" err="1"/>
              <a:t>NIRCam</a:t>
            </a:r>
            <a:r>
              <a:rPr lang="en-US" dirty="0"/>
              <a:t> observations, a process that is called </a:t>
            </a:r>
            <a:r>
              <a:rPr lang="en-US" u="sng" dirty="0">
                <a:solidFill>
                  <a:schemeClr val="tx1"/>
                </a:solidFill>
                <a:hlinkClick r:id="rId3">
                  <a:extLst>
                    <a:ext uri="{A12FA001-AC4F-418D-AE19-62706E023703}">
                      <ahyp:hlinkClr xmlns:ahyp="http://schemas.microsoft.com/office/drawing/2018/hyperlinkcolor" val="tx"/>
                    </a:ext>
                  </a:extLst>
                </a:hlinkClick>
              </a:rPr>
              <a:t>NIRCam pre-imaging</a:t>
            </a:r>
            <a:r>
              <a:rPr lang="en-US" dirty="0">
                <a:solidFill>
                  <a:schemeClr val="accent1"/>
                </a:solidFill>
              </a:rPr>
              <a:t>. </a:t>
            </a:r>
            <a:br>
              <a:rPr lang="en-US" dirty="0">
                <a:solidFill>
                  <a:schemeClr val="accent1"/>
                </a:solidFill>
              </a:rPr>
            </a:br>
            <a:r>
              <a:rPr lang="en-US" dirty="0">
                <a:solidFill>
                  <a:schemeClr val="accent1"/>
                </a:solidFill>
              </a:rPr>
              <a:t>I</a:t>
            </a:r>
            <a:r>
              <a:rPr lang="en-US" dirty="0"/>
              <a:t>f needed, users can request </a:t>
            </a:r>
            <a:r>
              <a:rPr lang="en-US" dirty="0" err="1"/>
              <a:t>NIRCam</a:t>
            </a:r>
            <a:r>
              <a:rPr lang="en-US" dirty="0"/>
              <a:t> pre-imaging in their MOS proposal </a:t>
            </a:r>
            <a:br>
              <a:rPr lang="en-US" dirty="0"/>
            </a:br>
            <a:endParaRPr lang="en-US" dirty="0">
              <a:solidFill>
                <a:schemeClr val="accent1"/>
              </a:solidFill>
            </a:endParaRPr>
          </a:p>
          <a:p>
            <a:pPr marL="0" indent="0">
              <a:buNone/>
            </a:pPr>
            <a:endParaRPr lang="en-US" dirty="0"/>
          </a:p>
        </p:txBody>
      </p:sp>
      <p:sp>
        <p:nvSpPr>
          <p:cNvPr id="3" name="Title 2">
            <a:extLst>
              <a:ext uri="{FF2B5EF4-FFF2-40B4-BE49-F238E27FC236}">
                <a16:creationId xmlns:a16="http://schemas.microsoft.com/office/drawing/2014/main" id="{1E9D7781-E4FF-4E42-A539-09E05FF12F29}"/>
              </a:ext>
            </a:extLst>
          </p:cNvPr>
          <p:cNvSpPr>
            <a:spLocks noGrp="1"/>
          </p:cNvSpPr>
          <p:nvPr>
            <p:ph type="title"/>
          </p:nvPr>
        </p:nvSpPr>
        <p:spPr/>
        <p:txBody>
          <a:bodyPr>
            <a:noAutofit/>
          </a:bodyPr>
          <a:lstStyle/>
          <a:p>
            <a:r>
              <a:rPr lang="en-US" sz="6600" dirty="0"/>
              <a:t>Catalogue Key parameter: astrometric accuracy</a:t>
            </a:r>
          </a:p>
        </p:txBody>
      </p:sp>
    </p:spTree>
    <p:extLst>
      <p:ext uri="{BB962C8B-B14F-4D97-AF65-F5344CB8AC3E}">
        <p14:creationId xmlns:p14="http://schemas.microsoft.com/office/powerpoint/2010/main" val="3563403633"/>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315C105-0DEB-B348-968D-6F725FAA70A6}"/>
              </a:ext>
            </a:extLst>
          </p:cNvPr>
          <p:cNvSpPr>
            <a:spLocks noGrp="1"/>
          </p:cNvSpPr>
          <p:nvPr>
            <p:ph type="title"/>
          </p:nvPr>
        </p:nvSpPr>
        <p:spPr/>
        <p:txBody>
          <a:bodyPr>
            <a:normAutofit/>
          </a:bodyPr>
          <a:lstStyle/>
          <a:p>
            <a:r>
              <a:rPr lang="en-US" sz="7200" dirty="0"/>
              <a:t>Key Planning Parameters:  Shutter Margin </a:t>
            </a:r>
          </a:p>
        </p:txBody>
      </p:sp>
      <p:pic>
        <p:nvPicPr>
          <p:cNvPr id="4" name="Picture 3">
            <a:extLst>
              <a:ext uri="{FF2B5EF4-FFF2-40B4-BE49-F238E27FC236}">
                <a16:creationId xmlns:a16="http://schemas.microsoft.com/office/drawing/2014/main" id="{68B05A4C-70A8-C04E-BB39-06EEC68E6945}"/>
              </a:ext>
            </a:extLst>
          </p:cNvPr>
          <p:cNvPicPr>
            <a:picLocks noChangeAspect="1"/>
          </p:cNvPicPr>
          <p:nvPr/>
        </p:nvPicPr>
        <p:blipFill>
          <a:blip r:embed="rId3"/>
          <a:stretch>
            <a:fillRect/>
          </a:stretch>
        </p:blipFill>
        <p:spPr>
          <a:xfrm>
            <a:off x="2853628" y="2399371"/>
            <a:ext cx="18262600" cy="9448800"/>
          </a:xfrm>
          <a:prstGeom prst="rect">
            <a:avLst/>
          </a:prstGeom>
        </p:spPr>
      </p:pic>
    </p:spTree>
    <p:extLst>
      <p:ext uri="{BB962C8B-B14F-4D97-AF65-F5344CB8AC3E}">
        <p14:creationId xmlns:p14="http://schemas.microsoft.com/office/powerpoint/2010/main" val="3182164337"/>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Slide Number"/>
          <p:cNvSpPr>
            <a:spLocks noGrp="1"/>
          </p:cNvSpPr>
          <p:nvPr>
            <p:ph type="sldNum" sz="quarter" idx="2"/>
          </p:nvPr>
        </p:nvSpPr>
        <p:spPr>
          <a:xfrm>
            <a:off x="23344124" y="12839700"/>
            <a:ext cx="339853" cy="622300"/>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2</a:t>
            </a:fld>
            <a:endParaRPr dirty="0"/>
          </a:p>
        </p:txBody>
      </p:sp>
      <p:sp>
        <p:nvSpPr>
          <p:cNvPr id="73" name="Title"/>
          <p:cNvSpPr>
            <a:spLocks noGrp="1"/>
          </p:cNvSpPr>
          <p:nvPr>
            <p:ph type="title"/>
          </p:nvPr>
        </p:nvSpPr>
        <p:spPr>
          <a:prstGeom prst="rect">
            <a:avLst/>
          </a:prstGeom>
        </p:spPr>
        <p:txBody>
          <a:bodyPr>
            <a:normAutofit/>
          </a:bodyPr>
          <a:lstStyle/>
          <a:p>
            <a:r>
              <a:rPr lang="en-US" sz="8800" dirty="0">
                <a:solidFill>
                  <a:schemeClr val="accent1"/>
                </a:solidFill>
              </a:rPr>
              <a:t>The Micro Shutter Assembly (MSA)</a:t>
            </a:r>
            <a:endParaRPr dirty="0">
              <a:solidFill>
                <a:schemeClr val="accent1"/>
              </a:solidFill>
            </a:endParaRPr>
          </a:p>
        </p:txBody>
      </p:sp>
      <p:pic>
        <p:nvPicPr>
          <p:cNvPr id="18" name="Picture 17">
            <a:extLst>
              <a:ext uri="{FF2B5EF4-FFF2-40B4-BE49-F238E27FC236}">
                <a16:creationId xmlns:a16="http://schemas.microsoft.com/office/drawing/2014/main" id="{9176F7CF-044E-EB4C-BF0E-C710C18953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95730" y="2086932"/>
            <a:ext cx="12473692" cy="9023028"/>
          </a:xfrm>
          <a:prstGeom prst="rect">
            <a:avLst/>
          </a:prstGeom>
        </p:spPr>
      </p:pic>
      <p:pic>
        <p:nvPicPr>
          <p:cNvPr id="19" name="Picture 18">
            <a:extLst>
              <a:ext uri="{FF2B5EF4-FFF2-40B4-BE49-F238E27FC236}">
                <a16:creationId xmlns:a16="http://schemas.microsoft.com/office/drawing/2014/main" id="{E2BB9177-1D3D-4D42-95FE-C94BBF2FCF1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36467" y="8131304"/>
            <a:ext cx="5235002" cy="3446377"/>
          </a:xfrm>
          <a:prstGeom prst="rect">
            <a:avLst/>
          </a:prstGeom>
        </p:spPr>
      </p:pic>
      <p:cxnSp>
        <p:nvCxnSpPr>
          <p:cNvPr id="16" name="Straight Arrow Connector 15">
            <a:extLst>
              <a:ext uri="{FF2B5EF4-FFF2-40B4-BE49-F238E27FC236}">
                <a16:creationId xmlns:a16="http://schemas.microsoft.com/office/drawing/2014/main" id="{E4548305-D003-9149-82D7-B360DCB5E8CB}"/>
              </a:ext>
            </a:extLst>
          </p:cNvPr>
          <p:cNvCxnSpPr/>
          <p:nvPr/>
        </p:nvCxnSpPr>
        <p:spPr>
          <a:xfrm>
            <a:off x="7204364" y="6594764"/>
            <a:ext cx="1967345" cy="1634836"/>
          </a:xfrm>
          <a:prstGeom prst="straightConnector1">
            <a:avLst/>
          </a:prstGeom>
          <a:noFill/>
          <a:ln w="254000" cap="flat">
            <a:solidFill>
              <a:schemeClr val="accent2"/>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22" name="TextBox 21">
            <a:extLst>
              <a:ext uri="{FF2B5EF4-FFF2-40B4-BE49-F238E27FC236}">
                <a16:creationId xmlns:a16="http://schemas.microsoft.com/office/drawing/2014/main" id="{09AD61BF-DBA5-0740-96C3-F10E913D51F2}"/>
              </a:ext>
            </a:extLst>
          </p:cNvPr>
          <p:cNvSpPr txBox="1"/>
          <p:nvPr/>
        </p:nvSpPr>
        <p:spPr>
          <a:xfrm>
            <a:off x="14396570" y="3962180"/>
            <a:ext cx="9287407" cy="3801041"/>
          </a:xfrm>
          <a:prstGeom prst="rect">
            <a:avLst/>
          </a:prstGeom>
          <a:noFill/>
        </p:spPr>
        <p:txBody>
          <a:bodyPr wrap="square" rtlCol="0">
            <a:spAutoFit/>
          </a:bodyPr>
          <a:lstStyle/>
          <a:p>
            <a:pPr marL="685800" indent="-685800">
              <a:buFont typeface="Arial" panose="020B0604020202020204" pitchFamily="34" charset="0"/>
              <a:buChar char="•"/>
            </a:pPr>
            <a:r>
              <a:rPr lang="en-US" sz="3600" dirty="0">
                <a:solidFill>
                  <a:schemeClr val="accent1"/>
                </a:solidFill>
              </a:rPr>
              <a:t>4 arrays of 365x171 micro-shutters</a:t>
            </a:r>
            <a:endParaRPr lang="en-US" sz="3600" dirty="0">
              <a:solidFill>
                <a:schemeClr val="accent1"/>
              </a:solidFill>
              <a:sym typeface="Wingdings"/>
            </a:endParaRPr>
          </a:p>
          <a:p>
            <a:pPr marL="685800" indent="-685800">
              <a:buFont typeface="Arial" panose="020B0604020202020204" pitchFamily="34" charset="0"/>
              <a:buChar char="•"/>
            </a:pPr>
            <a:r>
              <a:rPr lang="en-US" sz="3600" dirty="0">
                <a:solidFill>
                  <a:schemeClr val="accent1"/>
                </a:solidFill>
                <a:sym typeface="Wingdings"/>
              </a:rPr>
              <a:t>250,000 individually addressable shutters</a:t>
            </a:r>
          </a:p>
          <a:p>
            <a:pPr marL="685800" indent="-685800">
              <a:buFont typeface="Arial" panose="020B0604020202020204" pitchFamily="34" charset="0"/>
              <a:buChar char="•"/>
            </a:pPr>
            <a:r>
              <a:rPr lang="en-US" sz="3600" dirty="0">
                <a:solidFill>
                  <a:schemeClr val="accent1"/>
                </a:solidFill>
              </a:rPr>
              <a:t>3.6′x3.4′ field-of-view ~ </a:t>
            </a:r>
            <a:r>
              <a:rPr lang="en-US" sz="3600" dirty="0">
                <a:solidFill>
                  <a:schemeClr val="accent1"/>
                </a:solidFill>
                <a:sym typeface="Wingdings"/>
              </a:rPr>
              <a:t>9 arcmin</a:t>
            </a:r>
            <a:r>
              <a:rPr lang="en-US" sz="3600" baseline="30000" dirty="0">
                <a:solidFill>
                  <a:schemeClr val="accent1"/>
                </a:solidFill>
                <a:sym typeface="Wingdings"/>
              </a:rPr>
              <a:t>2</a:t>
            </a:r>
            <a:r>
              <a:rPr lang="en-US" sz="3600" dirty="0">
                <a:solidFill>
                  <a:schemeClr val="accent1"/>
                </a:solidFill>
                <a:sym typeface="Wingdings"/>
              </a:rPr>
              <a:t> </a:t>
            </a:r>
          </a:p>
          <a:p>
            <a:pPr marL="685800" indent="-685800">
              <a:buFont typeface="Arial" panose="020B0604020202020204" pitchFamily="34" charset="0"/>
              <a:buChar char="•"/>
            </a:pPr>
            <a:r>
              <a:rPr lang="en-US" sz="3600" dirty="0">
                <a:solidFill>
                  <a:schemeClr val="accent1"/>
                </a:solidFill>
                <a:sym typeface="Wingdings"/>
              </a:rPr>
              <a:t>Each shutter </a:t>
            </a:r>
            <a:r>
              <a:rPr lang="en-US" sz="3600" dirty="0">
                <a:solidFill>
                  <a:schemeClr val="accent1"/>
                </a:solidFill>
              </a:rPr>
              <a:t>0.20"×0.46" </a:t>
            </a:r>
            <a:br>
              <a:rPr lang="en-US" sz="3600" dirty="0">
                <a:solidFill>
                  <a:schemeClr val="accent1"/>
                </a:solidFill>
              </a:rPr>
            </a:br>
            <a:r>
              <a:rPr lang="en-US" sz="3600" dirty="0">
                <a:solidFill>
                  <a:schemeClr val="accent1"/>
                </a:solidFill>
              </a:rPr>
              <a:t>(width in the dispersion direction × height)</a:t>
            </a: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246E37C-E85F-464D-BC2A-2778D933097B}"/>
              </a:ext>
            </a:extLst>
          </p:cNvPr>
          <p:cNvSpPr>
            <a:spLocks noGrp="1"/>
          </p:cNvSpPr>
          <p:nvPr>
            <p:ph type="title"/>
          </p:nvPr>
        </p:nvSpPr>
        <p:spPr/>
        <p:txBody>
          <a:bodyPr>
            <a:normAutofit/>
          </a:bodyPr>
          <a:lstStyle/>
          <a:p>
            <a:r>
              <a:rPr lang="en-US" sz="8000" dirty="0"/>
              <a:t>Key Planning Parameters:  </a:t>
            </a:r>
            <a:r>
              <a:rPr lang="en-US" sz="8000" dirty="0" err="1"/>
              <a:t>Slitlet</a:t>
            </a:r>
            <a:r>
              <a:rPr lang="en-US" sz="8000" dirty="0"/>
              <a:t> size</a:t>
            </a:r>
          </a:p>
        </p:txBody>
      </p:sp>
      <p:pic>
        <p:nvPicPr>
          <p:cNvPr id="6" name="Content Placeholder 4">
            <a:extLst>
              <a:ext uri="{FF2B5EF4-FFF2-40B4-BE49-F238E27FC236}">
                <a16:creationId xmlns:a16="http://schemas.microsoft.com/office/drawing/2014/main" id="{088D918D-2304-294D-8402-44C46EC969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90023" y="2103077"/>
            <a:ext cx="3276600" cy="9124950"/>
          </a:xfrm>
          <a:prstGeom prst="rect">
            <a:avLst/>
          </a:prstGeom>
          <a:ln w="12700">
            <a:miter lim="400000"/>
          </a:ln>
          <a:extLst>
            <a:ext uri="{C572A759-6A51-4108-AA02-DFA0A04FC94B}">
              <ma14:wrappingTextBoxFlag xmlns:ma14="http://schemas.microsoft.com/office/mac/drawingml/2011/main" xmlns="" val="1"/>
            </a:ext>
          </a:extLst>
        </p:spPr>
      </p:pic>
      <p:sp>
        <p:nvSpPr>
          <p:cNvPr id="7" name="TextBox 6">
            <a:extLst>
              <a:ext uri="{FF2B5EF4-FFF2-40B4-BE49-F238E27FC236}">
                <a16:creationId xmlns:a16="http://schemas.microsoft.com/office/drawing/2014/main" id="{491279CC-7839-DE4F-8F26-52DFF0EB202B}"/>
              </a:ext>
            </a:extLst>
          </p:cNvPr>
          <p:cNvSpPr txBox="1"/>
          <p:nvPr/>
        </p:nvSpPr>
        <p:spPr>
          <a:xfrm>
            <a:off x="8537492" y="3225836"/>
            <a:ext cx="12021014" cy="80021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685800" indent="-685800">
              <a:buFont typeface="Arial" panose="020B0604020202020204" pitchFamily="34" charset="0"/>
              <a:buChar char="•"/>
            </a:pPr>
            <a:r>
              <a:rPr lang="en-US" dirty="0">
                <a:solidFill>
                  <a:schemeClr val="accent1"/>
                </a:solidFill>
              </a:rPr>
              <a:t>By commanding open micro shutters, it is possible to create longer slits (in the cross-dispersion direction only) which are referred to as "</a:t>
            </a:r>
            <a:r>
              <a:rPr lang="en-US" dirty="0" err="1">
                <a:solidFill>
                  <a:schemeClr val="accent1"/>
                </a:solidFill>
              </a:rPr>
              <a:t>slitlets</a:t>
            </a:r>
            <a:r>
              <a:rPr lang="en-US" dirty="0">
                <a:solidFill>
                  <a:schemeClr val="accent1"/>
                </a:solidFill>
              </a:rPr>
              <a:t>". </a:t>
            </a:r>
          </a:p>
          <a:p>
            <a:pPr marL="685800" indent="-685800">
              <a:buFont typeface="Arial" panose="020B0604020202020204" pitchFamily="34" charset="0"/>
              <a:buChar char="•"/>
            </a:pPr>
            <a:r>
              <a:rPr lang="en-US" dirty="0">
                <a:solidFill>
                  <a:schemeClr val="accent1"/>
                </a:solidFill>
              </a:rPr>
              <a:t>There are four selectable </a:t>
            </a:r>
            <a:r>
              <a:rPr lang="en-US" b="1" dirty="0" err="1">
                <a:solidFill>
                  <a:schemeClr val="accent1"/>
                </a:solidFill>
              </a:rPr>
              <a:t>Slitlets</a:t>
            </a:r>
            <a:r>
              <a:rPr lang="en-US" dirty="0">
                <a:solidFill>
                  <a:schemeClr val="accent1"/>
                </a:solidFill>
              </a:rPr>
              <a:t> 1, 2, 3, or 5.   </a:t>
            </a:r>
          </a:p>
          <a:p>
            <a:pPr marL="685800" indent="-685800">
              <a:buFont typeface="Arial" panose="020B0604020202020204" pitchFamily="34" charset="0"/>
              <a:buChar char="•"/>
            </a:pPr>
            <a:r>
              <a:rPr lang="en-US" dirty="0">
                <a:solidFill>
                  <a:schemeClr val="accent1"/>
                </a:solidFill>
              </a:rPr>
              <a:t>The spectrum from a </a:t>
            </a:r>
            <a:r>
              <a:rPr lang="en-US" dirty="0" err="1">
                <a:solidFill>
                  <a:schemeClr val="accent1"/>
                </a:solidFill>
              </a:rPr>
              <a:t>slitlet</a:t>
            </a:r>
            <a:r>
              <a:rPr lang="en-US" dirty="0">
                <a:solidFill>
                  <a:schemeClr val="accent1"/>
                </a:solidFill>
              </a:rPr>
              <a:t> will be segmented, with bar shadows between the individual shutters</a:t>
            </a:r>
          </a:p>
          <a:p>
            <a:pPr marL="0" marR="0" indent="0" algn="l" defTabSz="825500" rtl="0" fontAlgn="auto" latinLnBrk="0" hangingPunct="0">
              <a:lnSpc>
                <a:spcPct val="100000"/>
              </a:lnSpc>
              <a:spcBef>
                <a:spcPts val="1000"/>
              </a:spcBef>
              <a:spcAft>
                <a:spcPts val="0"/>
              </a:spcAft>
              <a:buClrTx/>
              <a:buSzTx/>
              <a:buFontTx/>
              <a:buNone/>
              <a:tabLst/>
            </a:pPr>
            <a:endParaRPr kumimoji="0" lang="en-US" sz="4800" b="0" i="0" u="none" strike="noStrike" cap="none" spc="0" normalizeH="0" baseline="0" dirty="0">
              <a:ln>
                <a:noFill/>
              </a:ln>
              <a:solidFill>
                <a:schemeClr val="accent4">
                  <a:hueOff val="-3600000"/>
                  <a:lumOff val="-20194"/>
                </a:schemeClr>
              </a:solidFill>
              <a:effectLst/>
              <a:uFillTx/>
              <a:latin typeface="+mn-lt"/>
              <a:ea typeface="+mn-ea"/>
              <a:cs typeface="+mn-cs"/>
              <a:sym typeface="Avenir Book"/>
            </a:endParaRPr>
          </a:p>
        </p:txBody>
      </p:sp>
    </p:spTree>
    <p:extLst>
      <p:ext uri="{BB962C8B-B14F-4D97-AF65-F5344CB8AC3E}">
        <p14:creationId xmlns:p14="http://schemas.microsoft.com/office/powerpoint/2010/main" val="2396576948"/>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B74A468-85FC-FF4A-A836-A0F32DCB95D5}"/>
              </a:ext>
            </a:extLst>
          </p:cNvPr>
          <p:cNvSpPr>
            <a:spLocks noGrp="1"/>
          </p:cNvSpPr>
          <p:nvPr>
            <p:ph type="title"/>
          </p:nvPr>
        </p:nvSpPr>
        <p:spPr/>
        <p:txBody>
          <a:bodyPr>
            <a:noAutofit/>
          </a:bodyPr>
          <a:lstStyle/>
          <a:p>
            <a:r>
              <a:rPr lang="en-US" sz="7200" dirty="0"/>
              <a:t>Key Planning Parameters: Nodding &amp; Dithers</a:t>
            </a:r>
          </a:p>
        </p:txBody>
      </p:sp>
      <p:grpSp>
        <p:nvGrpSpPr>
          <p:cNvPr id="12" name="Group 11">
            <a:extLst>
              <a:ext uri="{FF2B5EF4-FFF2-40B4-BE49-F238E27FC236}">
                <a16:creationId xmlns:a16="http://schemas.microsoft.com/office/drawing/2014/main" id="{A1DF1091-C247-1240-911D-F996877FD967}"/>
              </a:ext>
            </a:extLst>
          </p:cNvPr>
          <p:cNvGrpSpPr>
            <a:grpSpLocks noChangeAspect="1"/>
          </p:cNvGrpSpPr>
          <p:nvPr/>
        </p:nvGrpSpPr>
        <p:grpSpPr>
          <a:xfrm>
            <a:off x="1919471" y="2375682"/>
            <a:ext cx="8281814" cy="7650480"/>
            <a:chOff x="318499" y="904126"/>
            <a:chExt cx="3092521" cy="2856774"/>
          </a:xfrm>
        </p:grpSpPr>
        <p:pic>
          <p:nvPicPr>
            <p:cNvPr id="13" name="Picture 12">
              <a:extLst>
                <a:ext uri="{FF2B5EF4-FFF2-40B4-BE49-F238E27FC236}">
                  <a16:creationId xmlns:a16="http://schemas.microsoft.com/office/drawing/2014/main" id="{8D8DBF43-4DC2-8C46-BBBD-DFF9D4B1E3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3562" y="1057309"/>
              <a:ext cx="2514054" cy="2703591"/>
            </a:xfrm>
            <a:prstGeom prst="rect">
              <a:avLst/>
            </a:prstGeom>
          </p:spPr>
        </p:pic>
        <p:sp>
          <p:nvSpPr>
            <p:cNvPr id="14" name="Rectangle 13">
              <a:extLst>
                <a:ext uri="{FF2B5EF4-FFF2-40B4-BE49-F238E27FC236}">
                  <a16:creationId xmlns:a16="http://schemas.microsoft.com/office/drawing/2014/main" id="{28FDEC53-9E66-2843-91B3-929DEF235FE8}"/>
                </a:ext>
              </a:extLst>
            </p:cNvPr>
            <p:cNvSpPr/>
            <p:nvPr/>
          </p:nvSpPr>
          <p:spPr>
            <a:xfrm>
              <a:off x="318499" y="904126"/>
              <a:ext cx="3092521" cy="2784294"/>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F1171F5B-425D-CF45-B592-7BD981F26AD7}"/>
                </a:ext>
              </a:extLst>
            </p:cNvPr>
            <p:cNvSpPr txBox="1"/>
            <p:nvPr/>
          </p:nvSpPr>
          <p:spPr>
            <a:xfrm>
              <a:off x="429392" y="945014"/>
              <a:ext cx="1034257" cy="264332"/>
            </a:xfrm>
            <a:prstGeom prst="rect">
              <a:avLst/>
            </a:prstGeom>
            <a:noFill/>
          </p:spPr>
          <p:txBody>
            <a:bodyPr wrap="square" rtlCol="0">
              <a:spAutoFit/>
            </a:bodyPr>
            <a:lstStyle/>
            <a:p>
              <a:r>
                <a:rPr lang="en-US" sz="4000" dirty="0">
                  <a:solidFill>
                    <a:schemeClr val="accent1"/>
                  </a:solidFill>
                </a:rPr>
                <a:t>Nodding</a:t>
              </a:r>
            </a:p>
          </p:txBody>
        </p:sp>
      </p:grpSp>
      <p:grpSp>
        <p:nvGrpSpPr>
          <p:cNvPr id="16" name="Group 15">
            <a:extLst>
              <a:ext uri="{FF2B5EF4-FFF2-40B4-BE49-F238E27FC236}">
                <a16:creationId xmlns:a16="http://schemas.microsoft.com/office/drawing/2014/main" id="{1A11965A-D10F-F84C-848D-36A4690B385B}"/>
              </a:ext>
            </a:extLst>
          </p:cNvPr>
          <p:cNvGrpSpPr>
            <a:grpSpLocks noChangeAspect="1"/>
          </p:cNvGrpSpPr>
          <p:nvPr/>
        </p:nvGrpSpPr>
        <p:grpSpPr>
          <a:xfrm>
            <a:off x="11831928" y="2375682"/>
            <a:ext cx="8374086" cy="7456378"/>
            <a:chOff x="4572000" y="716860"/>
            <a:chExt cx="3573376" cy="3181773"/>
          </a:xfrm>
        </p:grpSpPr>
        <p:pic>
          <p:nvPicPr>
            <p:cNvPr id="17" name="Picture 16">
              <a:extLst>
                <a:ext uri="{FF2B5EF4-FFF2-40B4-BE49-F238E27FC236}">
                  <a16:creationId xmlns:a16="http://schemas.microsoft.com/office/drawing/2014/main" id="{CDF1BB23-EF6F-5147-A1EE-34F3610DB37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0" y="716860"/>
              <a:ext cx="3573376" cy="3181773"/>
            </a:xfrm>
            <a:prstGeom prst="rect">
              <a:avLst/>
            </a:prstGeom>
          </p:spPr>
        </p:pic>
        <p:sp>
          <p:nvSpPr>
            <p:cNvPr id="18" name="TextBox 17">
              <a:extLst>
                <a:ext uri="{FF2B5EF4-FFF2-40B4-BE49-F238E27FC236}">
                  <a16:creationId xmlns:a16="http://schemas.microsoft.com/office/drawing/2014/main" id="{F325098E-79A9-4B46-A506-ACF8F4E7ED8D}"/>
                </a:ext>
              </a:extLst>
            </p:cNvPr>
            <p:cNvSpPr txBox="1"/>
            <p:nvPr/>
          </p:nvSpPr>
          <p:spPr>
            <a:xfrm>
              <a:off x="4685427" y="744915"/>
              <a:ext cx="1244628" cy="279028"/>
            </a:xfrm>
            <a:prstGeom prst="rect">
              <a:avLst/>
            </a:prstGeom>
            <a:solidFill>
              <a:schemeClr val="bg1"/>
            </a:solidFill>
          </p:spPr>
          <p:txBody>
            <a:bodyPr wrap="square" rtlCol="0">
              <a:spAutoFit/>
            </a:bodyPr>
            <a:lstStyle/>
            <a:p>
              <a:r>
                <a:rPr lang="en-US" sz="4000" dirty="0">
                  <a:solidFill>
                    <a:schemeClr val="accent1"/>
                  </a:solidFill>
                </a:rPr>
                <a:t>Dither</a:t>
              </a:r>
            </a:p>
          </p:txBody>
        </p:sp>
      </p:grpSp>
      <p:sp>
        <p:nvSpPr>
          <p:cNvPr id="24" name="TextBox 53">
            <a:extLst>
              <a:ext uri="{FF2B5EF4-FFF2-40B4-BE49-F238E27FC236}">
                <a16:creationId xmlns:a16="http://schemas.microsoft.com/office/drawing/2014/main" id="{DF5F74F8-EF55-5E40-9D3B-FD77DF69E33E}"/>
              </a:ext>
            </a:extLst>
          </p:cNvPr>
          <p:cNvSpPr txBox="1"/>
          <p:nvPr/>
        </p:nvSpPr>
        <p:spPr>
          <a:xfrm>
            <a:off x="1919471" y="10132787"/>
            <a:ext cx="8281814" cy="2554545"/>
          </a:xfrm>
          <a:prstGeom prst="rect">
            <a:avLst/>
          </a:prstGeom>
          <a:noFill/>
        </p:spPr>
        <p:txBody>
          <a:bodyPr wrap="square" rtlCol="0">
            <a:spAutoFit/>
          </a:bodyPr>
          <a:lstStyle>
            <a:defPPr>
              <a:defRPr lang="en-GB"/>
            </a:defPPr>
            <a:lvl1pPr algn="l" rtl="0" fontAlgn="base">
              <a:spcBef>
                <a:spcPct val="0"/>
              </a:spcBef>
              <a:spcAft>
                <a:spcPct val="0"/>
              </a:spcAft>
              <a:defRPr kern="1200">
                <a:solidFill>
                  <a:schemeClr val="tx1"/>
                </a:solidFill>
                <a:latin typeface="Verdana" pitchFamily="34" charset="0"/>
                <a:ea typeface="+mn-ea"/>
                <a:cs typeface="+mn-cs"/>
              </a:defRPr>
            </a:lvl1pPr>
            <a:lvl2pPr marL="457200" algn="l" rtl="0" fontAlgn="base">
              <a:spcBef>
                <a:spcPct val="0"/>
              </a:spcBef>
              <a:spcAft>
                <a:spcPct val="0"/>
              </a:spcAft>
              <a:defRPr kern="1200">
                <a:solidFill>
                  <a:schemeClr val="tx1"/>
                </a:solidFill>
                <a:latin typeface="Verdana" pitchFamily="34" charset="0"/>
                <a:ea typeface="+mn-ea"/>
                <a:cs typeface="+mn-cs"/>
              </a:defRPr>
            </a:lvl2pPr>
            <a:lvl3pPr marL="914400" algn="l" rtl="0" fontAlgn="base">
              <a:spcBef>
                <a:spcPct val="0"/>
              </a:spcBef>
              <a:spcAft>
                <a:spcPct val="0"/>
              </a:spcAft>
              <a:defRPr kern="1200">
                <a:solidFill>
                  <a:schemeClr val="tx1"/>
                </a:solidFill>
                <a:latin typeface="Verdana" pitchFamily="34" charset="0"/>
                <a:ea typeface="+mn-ea"/>
                <a:cs typeface="+mn-cs"/>
              </a:defRPr>
            </a:lvl3pPr>
            <a:lvl4pPr marL="1371600" algn="l" rtl="0" fontAlgn="base">
              <a:spcBef>
                <a:spcPct val="0"/>
              </a:spcBef>
              <a:spcAft>
                <a:spcPct val="0"/>
              </a:spcAft>
              <a:defRPr kern="1200">
                <a:solidFill>
                  <a:schemeClr val="tx1"/>
                </a:solidFill>
                <a:latin typeface="Verdana" pitchFamily="34" charset="0"/>
                <a:ea typeface="+mn-ea"/>
                <a:cs typeface="+mn-cs"/>
              </a:defRPr>
            </a:lvl4pPr>
            <a:lvl5pPr marL="1828800" algn="l" rtl="0" fontAlgn="base">
              <a:spcBef>
                <a:spcPct val="0"/>
              </a:spcBef>
              <a:spcAft>
                <a:spcPct val="0"/>
              </a:spcAft>
              <a:defRPr kern="1200">
                <a:solidFill>
                  <a:schemeClr val="tx1"/>
                </a:solidFill>
                <a:latin typeface="Verdana" pitchFamily="34" charset="0"/>
                <a:ea typeface="+mn-ea"/>
                <a:cs typeface="+mn-cs"/>
              </a:defRPr>
            </a:lvl5pPr>
            <a:lvl6pPr marL="2286000" algn="l" defTabSz="914400" rtl="0" eaLnBrk="1" latinLnBrk="0" hangingPunct="1">
              <a:defRPr kern="1200">
                <a:solidFill>
                  <a:schemeClr val="tx1"/>
                </a:solidFill>
                <a:latin typeface="Verdana" pitchFamily="34" charset="0"/>
                <a:ea typeface="+mn-ea"/>
                <a:cs typeface="+mn-cs"/>
              </a:defRPr>
            </a:lvl6pPr>
            <a:lvl7pPr marL="2743200" algn="l" defTabSz="914400" rtl="0" eaLnBrk="1" latinLnBrk="0" hangingPunct="1">
              <a:defRPr kern="1200">
                <a:solidFill>
                  <a:schemeClr val="tx1"/>
                </a:solidFill>
                <a:latin typeface="Verdana" pitchFamily="34" charset="0"/>
                <a:ea typeface="+mn-ea"/>
                <a:cs typeface="+mn-cs"/>
              </a:defRPr>
            </a:lvl7pPr>
            <a:lvl8pPr marL="3200400" algn="l" defTabSz="914400" rtl="0" eaLnBrk="1" latinLnBrk="0" hangingPunct="1">
              <a:defRPr kern="1200">
                <a:solidFill>
                  <a:schemeClr val="tx1"/>
                </a:solidFill>
                <a:latin typeface="Verdana" pitchFamily="34" charset="0"/>
                <a:ea typeface="+mn-ea"/>
                <a:cs typeface="+mn-cs"/>
              </a:defRPr>
            </a:lvl8pPr>
            <a:lvl9pPr marL="3657600" algn="l" defTabSz="914400" rtl="0" eaLnBrk="1" latinLnBrk="0" hangingPunct="1">
              <a:defRPr kern="1200">
                <a:solidFill>
                  <a:schemeClr val="tx1"/>
                </a:solidFill>
                <a:latin typeface="Verdana" pitchFamily="34" charset="0"/>
                <a:ea typeface="+mn-ea"/>
                <a:cs typeface="+mn-cs"/>
              </a:defRPr>
            </a:lvl9pPr>
          </a:lstStyle>
          <a:p>
            <a:r>
              <a:rPr lang="en-US" sz="3200" dirty="0">
                <a:solidFill>
                  <a:schemeClr val="accent1"/>
                </a:solidFill>
                <a:latin typeface="+mn-lt"/>
              </a:rPr>
              <a:t>The telescope is repositioned  slightly between exposures </a:t>
            </a:r>
          </a:p>
          <a:p>
            <a:r>
              <a:rPr lang="en-US" sz="3200" dirty="0">
                <a:solidFill>
                  <a:schemeClr val="accent1"/>
                </a:solidFill>
                <a:latin typeface="+mn-lt"/>
                <a:sym typeface="Wingdings" pitchFamily="2" charset="2"/>
              </a:rPr>
              <a:t> Background subtraction</a:t>
            </a:r>
            <a:endParaRPr lang="en-US" sz="3200" dirty="0">
              <a:solidFill>
                <a:schemeClr val="accent1"/>
              </a:solidFill>
              <a:latin typeface="+mn-lt"/>
            </a:endParaRPr>
          </a:p>
          <a:p>
            <a:pPr marL="457200" indent="-457200">
              <a:buFont typeface="Wingdings" pitchFamily="2" charset="2"/>
              <a:buChar char="è"/>
            </a:pPr>
            <a:r>
              <a:rPr lang="en-US" sz="3200" dirty="0">
                <a:solidFill>
                  <a:schemeClr val="accent1"/>
                </a:solidFill>
                <a:latin typeface="+mn-lt"/>
                <a:sym typeface="Wingdings" pitchFamily="2" charset="2"/>
              </a:rPr>
              <a:t>No </a:t>
            </a:r>
            <a:r>
              <a:rPr lang="en-US" sz="3200" dirty="0">
                <a:solidFill>
                  <a:schemeClr val="accent1"/>
                </a:solidFill>
                <a:latin typeface="+mn-lt"/>
              </a:rPr>
              <a:t>MSA re-configuration</a:t>
            </a:r>
          </a:p>
          <a:p>
            <a:pPr marL="457200" indent="-457200">
              <a:buFont typeface="Wingdings" pitchFamily="2" charset="2"/>
              <a:buChar char="è"/>
            </a:pPr>
            <a:r>
              <a:rPr lang="en-US" sz="3200" dirty="0">
                <a:solidFill>
                  <a:schemeClr val="accent1"/>
                </a:solidFill>
                <a:latin typeface="+mn-lt"/>
              </a:rPr>
              <a:t>Same targets at same ‘depth’</a:t>
            </a:r>
          </a:p>
        </p:txBody>
      </p:sp>
      <p:sp>
        <p:nvSpPr>
          <p:cNvPr id="26" name="TextBox 25">
            <a:extLst>
              <a:ext uri="{FF2B5EF4-FFF2-40B4-BE49-F238E27FC236}">
                <a16:creationId xmlns:a16="http://schemas.microsoft.com/office/drawing/2014/main" id="{6B1A2C62-AC15-9141-AC92-D7702B3CF962}"/>
              </a:ext>
            </a:extLst>
          </p:cNvPr>
          <p:cNvSpPr txBox="1"/>
          <p:nvPr/>
        </p:nvSpPr>
        <p:spPr>
          <a:xfrm>
            <a:off x="11814567" y="10132787"/>
            <a:ext cx="10214159" cy="3046988"/>
          </a:xfrm>
          <a:prstGeom prst="rect">
            <a:avLst/>
          </a:prstGeom>
          <a:noFill/>
        </p:spPr>
        <p:txBody>
          <a:bodyPr wrap="square" rtlCol="0">
            <a:spAutoFit/>
          </a:bodyPr>
          <a:lstStyle/>
          <a:p>
            <a:r>
              <a:rPr lang="en-US" sz="3200" dirty="0">
                <a:solidFill>
                  <a:schemeClr val="accent1"/>
                </a:solidFill>
              </a:rPr>
              <a:t>Telescope repointing, translate a MSA configuration to a new location in </a:t>
            </a:r>
            <a:r>
              <a:rPr lang="en-US" sz="3200" dirty="0" err="1">
                <a:solidFill>
                  <a:schemeClr val="accent1"/>
                </a:solidFill>
              </a:rPr>
              <a:t>FoV</a:t>
            </a:r>
            <a:br>
              <a:rPr lang="en-US" sz="3200" dirty="0">
                <a:solidFill>
                  <a:schemeClr val="accent1"/>
                </a:solidFill>
              </a:rPr>
            </a:br>
            <a:r>
              <a:rPr lang="en-US" sz="3200" dirty="0">
                <a:solidFill>
                  <a:schemeClr val="accent1"/>
                </a:solidFill>
                <a:sym typeface="Wingdings" pitchFamily="2" charset="2"/>
              </a:rPr>
              <a:t>Cover </a:t>
            </a:r>
            <a:r>
              <a:rPr lang="en-US" sz="3200" dirty="0" err="1">
                <a:solidFill>
                  <a:schemeClr val="accent1"/>
                </a:solidFill>
                <a:sym typeface="Wingdings" pitchFamily="2" charset="2"/>
              </a:rPr>
              <a:t>the,wavelength</a:t>
            </a:r>
            <a:r>
              <a:rPr lang="en-US" sz="3200" dirty="0">
                <a:solidFill>
                  <a:schemeClr val="accent1"/>
                </a:solidFill>
                <a:sym typeface="Wingdings" pitchFamily="2" charset="2"/>
              </a:rPr>
              <a:t> gap</a:t>
            </a:r>
            <a:br>
              <a:rPr lang="en-US" sz="3200" dirty="0">
                <a:solidFill>
                  <a:schemeClr val="accent1"/>
                </a:solidFill>
                <a:sym typeface="Wingdings" pitchFamily="2" charset="2"/>
              </a:rPr>
            </a:br>
            <a:r>
              <a:rPr lang="en-US" sz="3200" dirty="0">
                <a:solidFill>
                  <a:schemeClr val="accent1"/>
                </a:solidFill>
                <a:sym typeface="Wingdings" pitchFamily="2" charset="2"/>
              </a:rPr>
              <a:t> Different MSA configuration</a:t>
            </a:r>
            <a:br>
              <a:rPr lang="en-US" sz="3200" dirty="0">
                <a:solidFill>
                  <a:schemeClr val="accent1"/>
                </a:solidFill>
                <a:sym typeface="Wingdings" pitchFamily="2" charset="2"/>
              </a:rPr>
            </a:br>
            <a:r>
              <a:rPr lang="en-US" sz="3200" dirty="0">
                <a:solidFill>
                  <a:schemeClr val="accent1"/>
                </a:solidFill>
                <a:sym typeface="Wingdings" pitchFamily="2" charset="2"/>
              </a:rPr>
              <a:t> Different (overlapping) target sets, different ‘depth’ for non-overlapping sources</a:t>
            </a:r>
          </a:p>
        </p:txBody>
      </p:sp>
      <p:grpSp>
        <p:nvGrpSpPr>
          <p:cNvPr id="6" name="Group 5">
            <a:extLst>
              <a:ext uri="{FF2B5EF4-FFF2-40B4-BE49-F238E27FC236}">
                <a16:creationId xmlns:a16="http://schemas.microsoft.com/office/drawing/2014/main" id="{6CE4F200-8DB4-3D42-8CA7-A96C2BC103E6}"/>
              </a:ext>
            </a:extLst>
          </p:cNvPr>
          <p:cNvGrpSpPr/>
          <p:nvPr/>
        </p:nvGrpSpPr>
        <p:grpSpPr>
          <a:xfrm>
            <a:off x="15681749" y="4756313"/>
            <a:ext cx="172475" cy="667909"/>
            <a:chOff x="11491412" y="4850295"/>
            <a:chExt cx="172475" cy="667909"/>
          </a:xfrm>
        </p:grpSpPr>
        <p:sp>
          <p:nvSpPr>
            <p:cNvPr id="4" name="Rectangle 3">
              <a:extLst>
                <a:ext uri="{FF2B5EF4-FFF2-40B4-BE49-F238E27FC236}">
                  <a16:creationId xmlns:a16="http://schemas.microsoft.com/office/drawing/2014/main" id="{3786848F-CBEF-CF4A-8C0C-0C1A9DB526CC}"/>
                </a:ext>
              </a:extLst>
            </p:cNvPr>
            <p:cNvSpPr/>
            <p:nvPr/>
          </p:nvSpPr>
          <p:spPr>
            <a:xfrm>
              <a:off x="11519582" y="4850295"/>
              <a:ext cx="112569" cy="667909"/>
            </a:xfrm>
            <a:prstGeom prst="rect">
              <a:avLst/>
            </a:prstGeom>
            <a:solidFill>
              <a:srgbClr val="FF0000">
                <a:alpha val="36000"/>
              </a:srgbClr>
            </a:solidFill>
            <a:ln w="12700" cap="flat">
              <a:solidFill>
                <a:schemeClr val="accent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Avenir Book"/>
              </a:endParaRPr>
            </a:p>
          </p:txBody>
        </p:sp>
        <p:sp>
          <p:nvSpPr>
            <p:cNvPr id="5" name="TextBox 4">
              <a:extLst>
                <a:ext uri="{FF2B5EF4-FFF2-40B4-BE49-F238E27FC236}">
                  <a16:creationId xmlns:a16="http://schemas.microsoft.com/office/drawing/2014/main" id="{05333D84-E67F-3D46-97A9-7CE9C0998E06}"/>
                </a:ext>
              </a:extLst>
            </p:cNvPr>
            <p:cNvSpPr txBox="1"/>
            <p:nvPr/>
          </p:nvSpPr>
          <p:spPr>
            <a:xfrm>
              <a:off x="11491412" y="4937868"/>
              <a:ext cx="172475" cy="44627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1000"/>
                </a:spcBef>
                <a:spcAft>
                  <a:spcPts val="0"/>
                </a:spcAft>
                <a:buClrTx/>
                <a:buSzTx/>
                <a:buFontTx/>
                <a:buNone/>
                <a:tabLst/>
              </a:pPr>
              <a:r>
                <a:rPr kumimoji="0" lang="en-US" sz="1400" b="0" i="0" u="none" strike="noStrike" cap="none" spc="0" normalizeH="0" baseline="0" dirty="0">
                  <a:ln>
                    <a:noFill/>
                  </a:ln>
                  <a:solidFill>
                    <a:schemeClr val="bg2">
                      <a:lumMod val="20000"/>
                      <a:lumOff val="80000"/>
                    </a:schemeClr>
                  </a:solidFill>
                  <a:effectLst/>
                  <a:uFillTx/>
                  <a:latin typeface="+mn-lt"/>
                  <a:ea typeface="+mn-ea"/>
                  <a:cs typeface="+mn-cs"/>
                  <a:sym typeface="Avenir Book"/>
                </a:rPr>
                <a:t>*</a:t>
              </a:r>
            </a:p>
          </p:txBody>
        </p:sp>
      </p:grpSp>
      <p:grpSp>
        <p:nvGrpSpPr>
          <p:cNvPr id="7" name="Group 6">
            <a:extLst>
              <a:ext uri="{FF2B5EF4-FFF2-40B4-BE49-F238E27FC236}">
                <a16:creationId xmlns:a16="http://schemas.microsoft.com/office/drawing/2014/main" id="{F29BF12E-A7BB-A348-A68C-DE3A7D76153F}"/>
              </a:ext>
            </a:extLst>
          </p:cNvPr>
          <p:cNvGrpSpPr/>
          <p:nvPr/>
        </p:nvGrpSpPr>
        <p:grpSpPr>
          <a:xfrm>
            <a:off x="13516357" y="7654455"/>
            <a:ext cx="152324" cy="667909"/>
            <a:chOff x="11285214" y="4982819"/>
            <a:chExt cx="152324" cy="667909"/>
          </a:xfrm>
        </p:grpSpPr>
        <p:sp>
          <p:nvSpPr>
            <p:cNvPr id="21" name="Rectangle 20">
              <a:extLst>
                <a:ext uri="{FF2B5EF4-FFF2-40B4-BE49-F238E27FC236}">
                  <a16:creationId xmlns:a16="http://schemas.microsoft.com/office/drawing/2014/main" id="{03C69CD6-FA4B-4E4C-94D8-CBD6CC910B9F}"/>
                </a:ext>
              </a:extLst>
            </p:cNvPr>
            <p:cNvSpPr/>
            <p:nvPr/>
          </p:nvSpPr>
          <p:spPr>
            <a:xfrm>
              <a:off x="11324969" y="4982819"/>
              <a:ext cx="112569" cy="667909"/>
            </a:xfrm>
            <a:prstGeom prst="rect">
              <a:avLst/>
            </a:prstGeom>
            <a:solidFill>
              <a:srgbClr val="00B0F0">
                <a:alpha val="33000"/>
              </a:srgbClr>
            </a:solidFill>
            <a:ln w="12700" cap="flat">
              <a:solidFill>
                <a:schemeClr val="accent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Avenir Book"/>
              </a:endParaRPr>
            </a:p>
          </p:txBody>
        </p:sp>
        <p:sp>
          <p:nvSpPr>
            <p:cNvPr id="22" name="TextBox 21">
              <a:extLst>
                <a:ext uri="{FF2B5EF4-FFF2-40B4-BE49-F238E27FC236}">
                  <a16:creationId xmlns:a16="http://schemas.microsoft.com/office/drawing/2014/main" id="{4C4B9814-E780-5A43-92D7-F421F567946F}"/>
                </a:ext>
              </a:extLst>
            </p:cNvPr>
            <p:cNvSpPr txBox="1"/>
            <p:nvPr/>
          </p:nvSpPr>
          <p:spPr>
            <a:xfrm>
              <a:off x="11285214" y="5105257"/>
              <a:ext cx="140739" cy="44627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1000"/>
                </a:spcBef>
                <a:spcAft>
                  <a:spcPts val="0"/>
                </a:spcAft>
                <a:buClrTx/>
                <a:buSzTx/>
                <a:buFontTx/>
                <a:buNone/>
                <a:tabLst/>
              </a:pPr>
              <a:r>
                <a:rPr kumimoji="0" lang="en-US" sz="1400" b="0" i="0" u="none" strike="noStrike" cap="none" spc="0" normalizeH="0" baseline="0" dirty="0">
                  <a:ln>
                    <a:noFill/>
                  </a:ln>
                  <a:solidFill>
                    <a:schemeClr val="bg2">
                      <a:lumMod val="20000"/>
                      <a:lumOff val="80000"/>
                    </a:schemeClr>
                  </a:solidFill>
                  <a:effectLst/>
                  <a:uFillTx/>
                  <a:latin typeface="+mn-lt"/>
                  <a:ea typeface="+mn-ea"/>
                  <a:cs typeface="+mn-cs"/>
                  <a:sym typeface="Avenir Book"/>
                </a:rPr>
                <a:t>*</a:t>
              </a:r>
            </a:p>
          </p:txBody>
        </p:sp>
      </p:grpSp>
      <p:grpSp>
        <p:nvGrpSpPr>
          <p:cNvPr id="23" name="Group 22">
            <a:extLst>
              <a:ext uri="{FF2B5EF4-FFF2-40B4-BE49-F238E27FC236}">
                <a16:creationId xmlns:a16="http://schemas.microsoft.com/office/drawing/2014/main" id="{441A4651-43A0-464C-A90E-0740C1FDE2B0}"/>
              </a:ext>
            </a:extLst>
          </p:cNvPr>
          <p:cNvGrpSpPr/>
          <p:nvPr/>
        </p:nvGrpSpPr>
        <p:grpSpPr>
          <a:xfrm>
            <a:off x="17002067" y="6190305"/>
            <a:ext cx="172475" cy="667909"/>
            <a:chOff x="11491412" y="4850295"/>
            <a:chExt cx="172475" cy="667909"/>
          </a:xfrm>
        </p:grpSpPr>
        <p:sp>
          <p:nvSpPr>
            <p:cNvPr id="25" name="Rectangle 24">
              <a:extLst>
                <a:ext uri="{FF2B5EF4-FFF2-40B4-BE49-F238E27FC236}">
                  <a16:creationId xmlns:a16="http://schemas.microsoft.com/office/drawing/2014/main" id="{E488C13C-7FC8-D844-8E95-ED36A4338DBB}"/>
                </a:ext>
              </a:extLst>
            </p:cNvPr>
            <p:cNvSpPr/>
            <p:nvPr/>
          </p:nvSpPr>
          <p:spPr>
            <a:xfrm>
              <a:off x="11519582" y="4850295"/>
              <a:ext cx="112569" cy="667909"/>
            </a:xfrm>
            <a:prstGeom prst="rect">
              <a:avLst/>
            </a:prstGeom>
            <a:solidFill>
              <a:srgbClr val="FF0000">
                <a:alpha val="36000"/>
              </a:srgbClr>
            </a:solidFill>
            <a:ln w="12700" cap="flat">
              <a:solidFill>
                <a:schemeClr val="accent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Avenir Book"/>
              </a:endParaRPr>
            </a:p>
          </p:txBody>
        </p:sp>
        <p:sp>
          <p:nvSpPr>
            <p:cNvPr id="27" name="TextBox 26">
              <a:extLst>
                <a:ext uri="{FF2B5EF4-FFF2-40B4-BE49-F238E27FC236}">
                  <a16:creationId xmlns:a16="http://schemas.microsoft.com/office/drawing/2014/main" id="{99AD63F1-B6B5-6945-A67D-546D9B97CFF4}"/>
                </a:ext>
              </a:extLst>
            </p:cNvPr>
            <p:cNvSpPr txBox="1"/>
            <p:nvPr/>
          </p:nvSpPr>
          <p:spPr>
            <a:xfrm>
              <a:off x="11491412" y="4937868"/>
              <a:ext cx="172475" cy="44627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1000"/>
                </a:spcBef>
                <a:spcAft>
                  <a:spcPts val="0"/>
                </a:spcAft>
                <a:buClrTx/>
                <a:buSzTx/>
                <a:buFontTx/>
                <a:buNone/>
                <a:tabLst/>
              </a:pPr>
              <a:r>
                <a:rPr kumimoji="0" lang="en-US" sz="1400" b="0" i="0" u="none" strike="noStrike" cap="none" spc="0" normalizeH="0" baseline="0" dirty="0">
                  <a:ln>
                    <a:noFill/>
                  </a:ln>
                  <a:solidFill>
                    <a:schemeClr val="bg2">
                      <a:lumMod val="20000"/>
                      <a:lumOff val="80000"/>
                    </a:schemeClr>
                  </a:solidFill>
                  <a:effectLst/>
                  <a:uFillTx/>
                  <a:latin typeface="+mn-lt"/>
                  <a:ea typeface="+mn-ea"/>
                  <a:cs typeface="+mn-cs"/>
                  <a:sym typeface="Avenir Book"/>
                </a:rPr>
                <a:t>*</a:t>
              </a:r>
            </a:p>
          </p:txBody>
        </p:sp>
      </p:grpSp>
      <p:grpSp>
        <p:nvGrpSpPr>
          <p:cNvPr id="28" name="Group 27">
            <a:extLst>
              <a:ext uri="{FF2B5EF4-FFF2-40B4-BE49-F238E27FC236}">
                <a16:creationId xmlns:a16="http://schemas.microsoft.com/office/drawing/2014/main" id="{6FF25A8A-49F2-F541-970C-6E8A3BA949DB}"/>
              </a:ext>
            </a:extLst>
          </p:cNvPr>
          <p:cNvGrpSpPr/>
          <p:nvPr/>
        </p:nvGrpSpPr>
        <p:grpSpPr>
          <a:xfrm>
            <a:off x="17844276" y="8319609"/>
            <a:ext cx="152324" cy="667909"/>
            <a:chOff x="11285214" y="4982819"/>
            <a:chExt cx="152324" cy="667909"/>
          </a:xfrm>
        </p:grpSpPr>
        <p:sp>
          <p:nvSpPr>
            <p:cNvPr id="29" name="Rectangle 28">
              <a:extLst>
                <a:ext uri="{FF2B5EF4-FFF2-40B4-BE49-F238E27FC236}">
                  <a16:creationId xmlns:a16="http://schemas.microsoft.com/office/drawing/2014/main" id="{94DC11D6-CC9B-5D49-9AD6-8810C4A92AA9}"/>
                </a:ext>
              </a:extLst>
            </p:cNvPr>
            <p:cNvSpPr/>
            <p:nvPr/>
          </p:nvSpPr>
          <p:spPr>
            <a:xfrm>
              <a:off x="11324969" y="4982819"/>
              <a:ext cx="112569" cy="667909"/>
            </a:xfrm>
            <a:prstGeom prst="rect">
              <a:avLst/>
            </a:prstGeom>
            <a:solidFill>
              <a:srgbClr val="00B0F0">
                <a:alpha val="33000"/>
              </a:srgbClr>
            </a:solidFill>
            <a:ln w="12700" cap="flat">
              <a:solidFill>
                <a:schemeClr val="accent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Avenir Book"/>
              </a:endParaRPr>
            </a:p>
          </p:txBody>
        </p:sp>
        <p:sp>
          <p:nvSpPr>
            <p:cNvPr id="30" name="TextBox 29">
              <a:extLst>
                <a:ext uri="{FF2B5EF4-FFF2-40B4-BE49-F238E27FC236}">
                  <a16:creationId xmlns:a16="http://schemas.microsoft.com/office/drawing/2014/main" id="{925339BA-9B33-6846-9331-FF7BEE208B23}"/>
                </a:ext>
              </a:extLst>
            </p:cNvPr>
            <p:cNvSpPr txBox="1"/>
            <p:nvPr/>
          </p:nvSpPr>
          <p:spPr>
            <a:xfrm>
              <a:off x="11285214" y="5105257"/>
              <a:ext cx="140739" cy="44627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1000"/>
                </a:spcBef>
                <a:spcAft>
                  <a:spcPts val="0"/>
                </a:spcAft>
                <a:buClrTx/>
                <a:buSzTx/>
                <a:buFontTx/>
                <a:buNone/>
                <a:tabLst/>
              </a:pPr>
              <a:r>
                <a:rPr kumimoji="0" lang="en-US" sz="1400" b="0" i="0" u="none" strike="noStrike" cap="none" spc="0" normalizeH="0" baseline="0" dirty="0">
                  <a:ln>
                    <a:noFill/>
                  </a:ln>
                  <a:solidFill>
                    <a:schemeClr val="bg2">
                      <a:lumMod val="20000"/>
                      <a:lumOff val="80000"/>
                    </a:schemeClr>
                  </a:solidFill>
                  <a:effectLst/>
                  <a:uFillTx/>
                  <a:latin typeface="+mn-lt"/>
                  <a:ea typeface="+mn-ea"/>
                  <a:cs typeface="+mn-cs"/>
                  <a:sym typeface="Avenir Book"/>
                </a:rPr>
                <a:t>*</a:t>
              </a:r>
            </a:p>
          </p:txBody>
        </p:sp>
      </p:grpSp>
    </p:spTree>
    <p:extLst>
      <p:ext uri="{BB962C8B-B14F-4D97-AF65-F5344CB8AC3E}">
        <p14:creationId xmlns:p14="http://schemas.microsoft.com/office/powerpoint/2010/main" val="345511079"/>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E9792AC-E2BC-D14C-ADC8-25E7EE4E1BD1}"/>
              </a:ext>
            </a:extLst>
          </p:cNvPr>
          <p:cNvSpPr>
            <a:spLocks noGrp="1"/>
          </p:cNvSpPr>
          <p:nvPr>
            <p:ph type="title"/>
          </p:nvPr>
        </p:nvSpPr>
        <p:spPr/>
        <p:txBody>
          <a:bodyPr/>
          <a:lstStyle/>
          <a:p>
            <a:r>
              <a:rPr lang="en-US" dirty="0"/>
              <a:t>Target Acquisition</a:t>
            </a:r>
          </a:p>
        </p:txBody>
      </p:sp>
      <p:sp>
        <p:nvSpPr>
          <p:cNvPr id="4" name="TextBox 3">
            <a:extLst>
              <a:ext uri="{FF2B5EF4-FFF2-40B4-BE49-F238E27FC236}">
                <a16:creationId xmlns:a16="http://schemas.microsoft.com/office/drawing/2014/main" id="{7EA92933-E2AA-D64F-86BA-F72CDC7B0CCF}"/>
              </a:ext>
            </a:extLst>
          </p:cNvPr>
          <p:cNvSpPr txBox="1"/>
          <p:nvPr/>
        </p:nvSpPr>
        <p:spPr>
          <a:xfrm>
            <a:off x="1248833" y="1756371"/>
            <a:ext cx="18607243" cy="1323439"/>
          </a:xfrm>
          <a:prstGeom prst="rect">
            <a:avLst/>
          </a:prstGeom>
          <a:noFill/>
        </p:spPr>
        <p:txBody>
          <a:bodyPr wrap="square" rtlCol="0">
            <a:spAutoFit/>
          </a:bodyPr>
          <a:lstStyle/>
          <a:p>
            <a:r>
              <a:rPr lang="en-US" sz="4000" b="1" dirty="0">
                <a:solidFill>
                  <a:schemeClr val="accent1"/>
                </a:solidFill>
              </a:rPr>
              <a:t>MSATA</a:t>
            </a:r>
            <a:r>
              <a:rPr lang="en-US" sz="4000" dirty="0">
                <a:solidFill>
                  <a:schemeClr val="accent1"/>
                </a:solidFill>
              </a:rPr>
              <a:t> the common target acquisition method for the NIRSpec MOS science mode.</a:t>
            </a:r>
          </a:p>
        </p:txBody>
      </p:sp>
      <p:pic>
        <p:nvPicPr>
          <p:cNvPr id="5" name="Picture 4">
            <a:extLst>
              <a:ext uri="{FF2B5EF4-FFF2-40B4-BE49-F238E27FC236}">
                <a16:creationId xmlns:a16="http://schemas.microsoft.com/office/drawing/2014/main" id="{7666C0C7-DFB1-6A46-8303-BAB6AD4A7A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4251" y="3190646"/>
            <a:ext cx="9328150" cy="9014460"/>
          </a:xfrm>
          <a:prstGeom prst="rect">
            <a:avLst/>
          </a:prstGeom>
        </p:spPr>
      </p:pic>
      <p:sp>
        <p:nvSpPr>
          <p:cNvPr id="7" name="Rectangle 6">
            <a:extLst>
              <a:ext uri="{FF2B5EF4-FFF2-40B4-BE49-F238E27FC236}">
                <a16:creationId xmlns:a16="http://schemas.microsoft.com/office/drawing/2014/main" id="{BABF740A-63E6-7E48-B884-815E8092D62E}"/>
              </a:ext>
            </a:extLst>
          </p:cNvPr>
          <p:cNvSpPr/>
          <p:nvPr/>
        </p:nvSpPr>
        <p:spPr>
          <a:xfrm>
            <a:off x="11416144" y="5225641"/>
            <a:ext cx="12192000" cy="5529719"/>
          </a:xfrm>
          <a:prstGeom prst="rect">
            <a:avLst/>
          </a:prstGeom>
        </p:spPr>
        <p:txBody>
          <a:bodyPr>
            <a:spAutoFit/>
          </a:bodyPr>
          <a:lstStyle/>
          <a:p>
            <a:r>
              <a:rPr lang="en-US" sz="4000" b="1" dirty="0">
                <a:solidFill>
                  <a:schemeClr val="accent1"/>
                </a:solidFill>
              </a:rPr>
              <a:t>MSATA</a:t>
            </a:r>
            <a:r>
              <a:rPr lang="en-US" sz="4000" dirty="0">
                <a:solidFill>
                  <a:schemeClr val="accent1"/>
                </a:solidFill>
              </a:rPr>
              <a:t> procedure uses 5–20 reference stars over the entire MSA </a:t>
            </a:r>
            <a:r>
              <a:rPr lang="en-US" sz="4000" dirty="0" err="1">
                <a:solidFill>
                  <a:schemeClr val="accent1"/>
                </a:solidFill>
              </a:rPr>
              <a:t>FoV</a:t>
            </a:r>
            <a:endParaRPr lang="en-US" sz="4000" dirty="0">
              <a:solidFill>
                <a:schemeClr val="accent1"/>
              </a:solidFill>
            </a:endParaRPr>
          </a:p>
          <a:p>
            <a:pPr marL="285750" indent="-285750">
              <a:buFont typeface="Arial" panose="020B0604020202020204" pitchFamily="34" charset="0"/>
              <a:buChar char="•"/>
            </a:pPr>
            <a:r>
              <a:rPr lang="en-US" sz="4000" dirty="0">
                <a:solidFill>
                  <a:schemeClr val="accent1"/>
                </a:solidFill>
              </a:rPr>
              <a:t>determines their centroids on the detector</a:t>
            </a:r>
          </a:p>
          <a:p>
            <a:pPr marL="285750" indent="-285750">
              <a:buFont typeface="Arial" panose="020B0604020202020204" pitchFamily="34" charset="0"/>
              <a:buChar char="•"/>
            </a:pPr>
            <a:r>
              <a:rPr lang="en-US" sz="4000" dirty="0">
                <a:solidFill>
                  <a:schemeClr val="accent1"/>
                </a:solidFill>
              </a:rPr>
              <a:t>compares them to the desired positions </a:t>
            </a:r>
          </a:p>
          <a:p>
            <a:pPr marL="285750" indent="-285750">
              <a:buFont typeface="Arial" panose="020B0604020202020204" pitchFamily="34" charset="0"/>
              <a:buChar char="•"/>
            </a:pPr>
            <a:r>
              <a:rPr lang="en-US" sz="4000" dirty="0">
                <a:solidFill>
                  <a:schemeClr val="accent1"/>
                </a:solidFill>
              </a:rPr>
              <a:t>calculate a small-angle maneuver that adjusts the initial pointing and position angle.</a:t>
            </a:r>
          </a:p>
          <a:p>
            <a:pPr marL="285750" indent="-285750">
              <a:buFont typeface="Arial" panose="020B0604020202020204" pitchFamily="34" charset="0"/>
              <a:buChar char="•"/>
            </a:pPr>
            <a:r>
              <a:rPr lang="en-US" sz="4000" dirty="0" err="1">
                <a:solidFill>
                  <a:schemeClr val="accent1"/>
                </a:solidFill>
              </a:rPr>
              <a:t>NIRCam</a:t>
            </a:r>
            <a:r>
              <a:rPr lang="en-US" sz="4000" dirty="0">
                <a:solidFill>
                  <a:schemeClr val="accent1"/>
                </a:solidFill>
              </a:rPr>
              <a:t> Pre-imaging or use a software like </a:t>
            </a:r>
            <a:r>
              <a:rPr lang="en-US" sz="4000" dirty="0" err="1">
                <a:solidFill>
                  <a:schemeClr val="accent1"/>
                </a:solidFill>
              </a:rPr>
              <a:t>EAzY</a:t>
            </a:r>
            <a:r>
              <a:rPr lang="en-US" sz="4000" dirty="0">
                <a:solidFill>
                  <a:schemeClr val="accent1"/>
                </a:solidFill>
              </a:rPr>
              <a:t> to compute TA filter magnitudes.  </a:t>
            </a:r>
          </a:p>
        </p:txBody>
      </p:sp>
    </p:spTree>
    <p:extLst>
      <p:ext uri="{BB962C8B-B14F-4D97-AF65-F5344CB8AC3E}">
        <p14:creationId xmlns:p14="http://schemas.microsoft.com/office/powerpoint/2010/main" val="2201037764"/>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D13B56A-FD54-8C40-833B-798B43E7EDBF}"/>
              </a:ext>
            </a:extLst>
          </p:cNvPr>
          <p:cNvSpPr>
            <a:spLocks noGrp="1"/>
          </p:cNvSpPr>
          <p:nvPr>
            <p:ph type="title"/>
          </p:nvPr>
        </p:nvSpPr>
        <p:spPr/>
        <p:txBody>
          <a:bodyPr>
            <a:normAutofit/>
          </a:bodyPr>
          <a:lstStyle/>
          <a:p>
            <a:r>
              <a:rPr lang="en-US" sz="8000" dirty="0"/>
              <a:t>MSATA accuracy vs Catalogue accuracy</a:t>
            </a:r>
          </a:p>
        </p:txBody>
      </p:sp>
      <p:pic>
        <p:nvPicPr>
          <p:cNvPr id="6" name="Picture 5">
            <a:extLst>
              <a:ext uri="{FF2B5EF4-FFF2-40B4-BE49-F238E27FC236}">
                <a16:creationId xmlns:a16="http://schemas.microsoft.com/office/drawing/2014/main" id="{6F198A82-A3FA-BD4F-8DCA-511A016AC4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8984" y="2482882"/>
            <a:ext cx="13152120" cy="8442960"/>
          </a:xfrm>
          <a:prstGeom prst="rect">
            <a:avLst/>
          </a:prstGeom>
        </p:spPr>
      </p:pic>
      <p:grpSp>
        <p:nvGrpSpPr>
          <p:cNvPr id="7" name="Group 6">
            <a:extLst>
              <a:ext uri="{FF2B5EF4-FFF2-40B4-BE49-F238E27FC236}">
                <a16:creationId xmlns:a16="http://schemas.microsoft.com/office/drawing/2014/main" id="{37261BBE-6419-D644-AFE5-7A562B799CE6}"/>
              </a:ext>
            </a:extLst>
          </p:cNvPr>
          <p:cNvGrpSpPr>
            <a:grpSpLocks noChangeAspect="1"/>
          </p:cNvGrpSpPr>
          <p:nvPr/>
        </p:nvGrpSpPr>
        <p:grpSpPr>
          <a:xfrm>
            <a:off x="14011104" y="5301184"/>
            <a:ext cx="12646514" cy="5223969"/>
            <a:chOff x="5642806" y="1588167"/>
            <a:chExt cx="4215505" cy="1741323"/>
          </a:xfrm>
        </p:grpSpPr>
        <p:pic>
          <p:nvPicPr>
            <p:cNvPr id="8" name="Picture 7">
              <a:extLst>
                <a:ext uri="{FF2B5EF4-FFF2-40B4-BE49-F238E27FC236}">
                  <a16:creationId xmlns:a16="http://schemas.microsoft.com/office/drawing/2014/main" id="{B175D1C9-CC79-A048-A608-08A24D9284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42806" y="1588167"/>
              <a:ext cx="4215505" cy="1741323"/>
            </a:xfrm>
            <a:prstGeom prst="rect">
              <a:avLst/>
            </a:prstGeom>
          </p:spPr>
        </p:pic>
        <p:sp>
          <p:nvSpPr>
            <p:cNvPr id="9" name="Rectangle 8">
              <a:extLst>
                <a:ext uri="{FF2B5EF4-FFF2-40B4-BE49-F238E27FC236}">
                  <a16:creationId xmlns:a16="http://schemas.microsoft.com/office/drawing/2014/main" id="{AC8600F0-1FAE-AA42-AA8F-AEA5C3E830CE}"/>
                </a:ext>
              </a:extLst>
            </p:cNvPr>
            <p:cNvSpPr/>
            <p:nvPr/>
          </p:nvSpPr>
          <p:spPr>
            <a:xfrm>
              <a:off x="5725802" y="1672389"/>
              <a:ext cx="3789948" cy="1564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344520377"/>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744FEC2-2B56-D64B-B919-E7E505D63D5E}"/>
              </a:ext>
            </a:extLst>
          </p:cNvPr>
          <p:cNvSpPr>
            <a:spLocks noGrp="1"/>
          </p:cNvSpPr>
          <p:nvPr>
            <p:ph type="title"/>
          </p:nvPr>
        </p:nvSpPr>
        <p:spPr/>
        <p:txBody>
          <a:bodyPr>
            <a:normAutofit fontScale="90000"/>
          </a:bodyPr>
          <a:lstStyle/>
          <a:p>
            <a:r>
              <a:rPr lang="en-US" dirty="0"/>
              <a:t>MOS proposal timeline: with pre-imaging</a:t>
            </a:r>
          </a:p>
        </p:txBody>
      </p:sp>
      <p:sp>
        <p:nvSpPr>
          <p:cNvPr id="7" name="Rectangle 6">
            <a:extLst>
              <a:ext uri="{FF2B5EF4-FFF2-40B4-BE49-F238E27FC236}">
                <a16:creationId xmlns:a16="http://schemas.microsoft.com/office/drawing/2014/main" id="{613854A8-B83A-9240-BB6A-3A4627B73325}"/>
              </a:ext>
            </a:extLst>
          </p:cNvPr>
          <p:cNvSpPr/>
          <p:nvPr/>
        </p:nvSpPr>
        <p:spPr>
          <a:xfrm>
            <a:off x="1248833" y="10419288"/>
            <a:ext cx="22605080" cy="2062103"/>
          </a:xfrm>
          <a:prstGeom prst="rect">
            <a:avLst/>
          </a:prstGeom>
        </p:spPr>
        <p:txBody>
          <a:bodyPr wrap="square">
            <a:spAutoFit/>
          </a:bodyPr>
          <a:lstStyle/>
          <a:p>
            <a:r>
              <a:rPr lang="en-US" sz="3200" b="1" i="1" dirty="0">
                <a:solidFill>
                  <a:schemeClr val="accent1"/>
                </a:solidFill>
                <a:ea typeface="ＭＳ Ｐゴシック" charset="0"/>
                <a:cs typeface="ＭＳ Ｐゴシック" charset="0"/>
                <a:sym typeface="Calibri" charset="0"/>
              </a:rPr>
              <a:t>Proposal Submission</a:t>
            </a:r>
            <a:r>
              <a:rPr lang="en-US" sz="3200" dirty="0">
                <a:solidFill>
                  <a:schemeClr val="accent1"/>
                </a:solidFill>
                <a:ea typeface="ＭＳ Ｐゴシック" charset="0"/>
                <a:cs typeface="ＭＳ Ｐゴシック" charset="0"/>
                <a:sym typeface="Calibri" charset="0"/>
              </a:rPr>
              <a:t>:  Users must request </a:t>
            </a:r>
            <a:r>
              <a:rPr lang="en-US" sz="3200" u="sng" dirty="0">
                <a:solidFill>
                  <a:schemeClr val="accent1"/>
                </a:solidFill>
                <a:ea typeface="ＭＳ Ｐゴシック" charset="0"/>
                <a:cs typeface="ＭＳ Ｐゴシック" charset="0"/>
                <a:sym typeface="Calibri" charset="0"/>
              </a:rPr>
              <a:t>the time needed (including overheads) </a:t>
            </a:r>
            <a:r>
              <a:rPr lang="en-US" sz="3200" dirty="0">
                <a:solidFill>
                  <a:schemeClr val="accent1"/>
                </a:solidFill>
                <a:ea typeface="ＭＳ Ｐゴシック" charset="0"/>
                <a:cs typeface="ＭＳ Ｐゴシック" charset="0"/>
                <a:sym typeface="Calibri" charset="0"/>
              </a:rPr>
              <a:t>to observe an expected number of targets to desired exposure depths.</a:t>
            </a:r>
            <a:r>
              <a:rPr lang="en-US" sz="3200" b="1" dirty="0">
                <a:solidFill>
                  <a:schemeClr val="accent1"/>
                </a:solidFill>
                <a:ea typeface="ＭＳ Ｐゴシック" charset="0"/>
                <a:cs typeface="ＭＳ Ｐゴシック" charset="0"/>
                <a:sym typeface="Calibri" charset="0"/>
              </a:rPr>
              <a:t> Use the MPT</a:t>
            </a:r>
            <a:r>
              <a:rPr lang="en-US" sz="3200" dirty="0">
                <a:solidFill>
                  <a:schemeClr val="accent1"/>
                </a:solidFill>
                <a:ea typeface="ＭＳ Ｐゴシック" charset="0"/>
                <a:cs typeface="ＭＳ Ｐゴシック" charset="0"/>
                <a:sym typeface="Calibri" charset="0"/>
              </a:rPr>
              <a:t> with simulated or existing catalogs to explore the effects of planning choices (dithers, slit length, etc.) on the </a:t>
            </a:r>
            <a:r>
              <a:rPr lang="en-US" sz="3200" b="1" dirty="0">
                <a:solidFill>
                  <a:schemeClr val="accent1"/>
                </a:solidFill>
                <a:ea typeface="ＭＳ Ｐゴシック" charset="0"/>
                <a:cs typeface="ＭＳ Ｐゴシック" charset="0"/>
                <a:sym typeface="Calibri" charset="0"/>
              </a:rPr>
              <a:t>number of observable targets</a:t>
            </a:r>
            <a:r>
              <a:rPr lang="en-US" sz="3200" dirty="0">
                <a:solidFill>
                  <a:schemeClr val="accent1"/>
                </a:solidFill>
                <a:ea typeface="ＭＳ Ｐゴシック" charset="0"/>
                <a:cs typeface="ＭＳ Ｐゴシック" charset="0"/>
                <a:sym typeface="Calibri" charset="0"/>
              </a:rPr>
              <a:t>, and  the </a:t>
            </a:r>
            <a:r>
              <a:rPr lang="en-US" sz="3200" b="1" dirty="0">
                <a:solidFill>
                  <a:schemeClr val="accent1"/>
                </a:solidFill>
                <a:ea typeface="ＭＳ Ｐゴシック" charset="0"/>
                <a:cs typeface="ＭＳ Ｐゴシック" charset="0"/>
                <a:sym typeface="Calibri" charset="0"/>
              </a:rPr>
              <a:t>number of MSA configurations needed</a:t>
            </a:r>
            <a:r>
              <a:rPr lang="en-US" sz="3200" dirty="0">
                <a:solidFill>
                  <a:schemeClr val="accent1"/>
                </a:solidFill>
                <a:ea typeface="ＭＳ Ｐゴシック" charset="0"/>
                <a:cs typeface="ＭＳ Ｐゴシック" charset="0"/>
                <a:sym typeface="Calibri" charset="0"/>
              </a:rPr>
              <a:t> to obtain all dithered exposures.</a:t>
            </a:r>
            <a:r>
              <a:rPr lang="en-US" sz="3200" b="1" i="1" dirty="0">
                <a:solidFill>
                  <a:schemeClr val="accent1"/>
                </a:solidFill>
                <a:ea typeface="ＭＳ Ｐゴシック" charset="0"/>
                <a:cs typeface="ＭＳ Ｐゴシック" charset="0"/>
                <a:sym typeface="Calibri" charset="0"/>
              </a:rPr>
              <a:t>.</a:t>
            </a:r>
          </a:p>
        </p:txBody>
      </p:sp>
      <p:pic>
        <p:nvPicPr>
          <p:cNvPr id="44" name="Picture 43">
            <a:extLst>
              <a:ext uri="{FF2B5EF4-FFF2-40B4-BE49-F238E27FC236}">
                <a16:creationId xmlns:a16="http://schemas.microsoft.com/office/drawing/2014/main" id="{7291F632-E5F2-384C-ACF2-6861CA0F75DB}"/>
              </a:ext>
            </a:extLst>
          </p:cNvPr>
          <p:cNvPicPr>
            <a:picLocks noChangeAspect="1"/>
          </p:cNvPicPr>
          <p:nvPr/>
        </p:nvPicPr>
        <p:blipFill>
          <a:blip r:embed="rId3"/>
          <a:stretch>
            <a:fillRect/>
          </a:stretch>
        </p:blipFill>
        <p:spPr>
          <a:xfrm>
            <a:off x="2088000" y="1404000"/>
            <a:ext cx="17716500" cy="8778240"/>
          </a:xfrm>
          <a:prstGeom prst="rect">
            <a:avLst/>
          </a:prstGeom>
        </p:spPr>
      </p:pic>
      <p:sp>
        <p:nvSpPr>
          <p:cNvPr id="4" name="Rectangle 3">
            <a:extLst>
              <a:ext uri="{FF2B5EF4-FFF2-40B4-BE49-F238E27FC236}">
                <a16:creationId xmlns:a16="http://schemas.microsoft.com/office/drawing/2014/main" id="{7497B0C3-E6D4-C640-94C9-DECD4F28A132}"/>
              </a:ext>
            </a:extLst>
          </p:cNvPr>
          <p:cNvSpPr/>
          <p:nvPr/>
        </p:nvSpPr>
        <p:spPr>
          <a:xfrm>
            <a:off x="5923722" y="1637103"/>
            <a:ext cx="11032435" cy="589264"/>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Avenir Book"/>
            </a:endParaRPr>
          </a:p>
        </p:txBody>
      </p:sp>
    </p:spTree>
    <p:extLst>
      <p:ext uri="{BB962C8B-B14F-4D97-AF65-F5344CB8AC3E}">
        <p14:creationId xmlns:p14="http://schemas.microsoft.com/office/powerpoint/2010/main" val="3073171790"/>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2F06C0C-BDCF-0C4D-9461-2F8B86F4208D}"/>
              </a:ext>
            </a:extLst>
          </p:cNvPr>
          <p:cNvSpPr>
            <a:spLocks noGrp="1"/>
          </p:cNvSpPr>
          <p:nvPr>
            <p:ph type="title"/>
          </p:nvPr>
        </p:nvSpPr>
        <p:spPr>
          <a:xfrm>
            <a:off x="1248833" y="169333"/>
            <a:ext cx="19981150" cy="1587038"/>
          </a:xfrm>
        </p:spPr>
        <p:txBody>
          <a:bodyPr>
            <a:normAutofit fontScale="90000"/>
          </a:bodyPr>
          <a:lstStyle/>
          <a:p>
            <a:r>
              <a:rPr lang="en-US" dirty="0"/>
              <a:t>MOS proposal timeline: without pre-imaging</a:t>
            </a:r>
          </a:p>
        </p:txBody>
      </p:sp>
      <p:pic>
        <p:nvPicPr>
          <p:cNvPr id="47" name="Picture 46">
            <a:extLst>
              <a:ext uri="{FF2B5EF4-FFF2-40B4-BE49-F238E27FC236}">
                <a16:creationId xmlns:a16="http://schemas.microsoft.com/office/drawing/2014/main" id="{44D10EB9-AFB4-4842-AFD1-260FE1D2A990}"/>
              </a:ext>
            </a:extLst>
          </p:cNvPr>
          <p:cNvPicPr>
            <a:picLocks noChangeAspect="1"/>
          </p:cNvPicPr>
          <p:nvPr/>
        </p:nvPicPr>
        <p:blipFill>
          <a:blip r:embed="rId3"/>
          <a:stretch>
            <a:fillRect/>
          </a:stretch>
        </p:blipFill>
        <p:spPr>
          <a:xfrm>
            <a:off x="2088000" y="1548000"/>
            <a:ext cx="17693640" cy="8755380"/>
          </a:xfrm>
          <a:prstGeom prst="rect">
            <a:avLst/>
          </a:prstGeom>
        </p:spPr>
      </p:pic>
      <p:sp>
        <p:nvSpPr>
          <p:cNvPr id="48" name="Rectangle 47">
            <a:extLst>
              <a:ext uri="{FF2B5EF4-FFF2-40B4-BE49-F238E27FC236}">
                <a16:creationId xmlns:a16="http://schemas.microsoft.com/office/drawing/2014/main" id="{A9AD2B80-BFFA-8341-B92D-63FAE1E2EDD9}"/>
              </a:ext>
            </a:extLst>
          </p:cNvPr>
          <p:cNvSpPr/>
          <p:nvPr/>
        </p:nvSpPr>
        <p:spPr>
          <a:xfrm>
            <a:off x="5923722" y="1637103"/>
            <a:ext cx="11032435" cy="589264"/>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Avenir Book"/>
            </a:endParaRPr>
          </a:p>
        </p:txBody>
      </p:sp>
      <p:sp>
        <p:nvSpPr>
          <p:cNvPr id="49" name="Rectangle 48">
            <a:extLst>
              <a:ext uri="{FF2B5EF4-FFF2-40B4-BE49-F238E27FC236}">
                <a16:creationId xmlns:a16="http://schemas.microsoft.com/office/drawing/2014/main" id="{054785B5-2F5E-DB40-96B5-BCAE7831C0E6}"/>
              </a:ext>
            </a:extLst>
          </p:cNvPr>
          <p:cNvSpPr/>
          <p:nvPr/>
        </p:nvSpPr>
        <p:spPr>
          <a:xfrm>
            <a:off x="2088000" y="11006241"/>
            <a:ext cx="18008922" cy="954107"/>
          </a:xfrm>
          <a:prstGeom prst="rect">
            <a:avLst/>
          </a:prstGeom>
        </p:spPr>
        <p:txBody>
          <a:bodyPr wrap="square">
            <a:spAutoFit/>
          </a:bodyPr>
          <a:lstStyle/>
          <a:p>
            <a:r>
              <a:rPr lang="en-US" sz="2800" dirty="0">
                <a:solidFill>
                  <a:schemeClr val="accent1"/>
                </a:solidFill>
                <a:ea typeface="ＭＳ Ｐゴシック" charset="0"/>
                <a:cs typeface="ＭＳ Ｐゴシック" charset="0"/>
                <a:sym typeface="Calibri" charset="0"/>
              </a:rPr>
              <a:t>When the Position Angle is assigned (APA). Use MPT to generate the MSA configurations for the actual observations and finalize MPT. </a:t>
            </a:r>
            <a:r>
              <a:rPr lang="en-US" sz="2800" dirty="0">
                <a:solidFill>
                  <a:schemeClr val="accent1"/>
                </a:solidFill>
              </a:rPr>
              <a:t>Finalized plan will be due </a:t>
            </a:r>
            <a:r>
              <a:rPr lang="en-US" sz="2800" b="1" dirty="0">
                <a:solidFill>
                  <a:schemeClr val="accent1"/>
                </a:solidFill>
              </a:rPr>
              <a:t>6</a:t>
            </a:r>
            <a:r>
              <a:rPr lang="en-US" sz="2800" dirty="0">
                <a:solidFill>
                  <a:schemeClr val="accent1"/>
                </a:solidFill>
              </a:rPr>
              <a:t> </a:t>
            </a:r>
            <a:r>
              <a:rPr lang="en-US" sz="2800" b="1" dirty="0">
                <a:solidFill>
                  <a:schemeClr val="accent1"/>
                </a:solidFill>
              </a:rPr>
              <a:t>weeks after APA is assigned</a:t>
            </a:r>
            <a:r>
              <a:rPr lang="en-US" sz="2800" dirty="0">
                <a:solidFill>
                  <a:schemeClr val="accent1"/>
                </a:solidFill>
              </a:rPr>
              <a:t>.</a:t>
            </a:r>
            <a:endParaRPr lang="en-US" sz="2800" b="1" dirty="0">
              <a:solidFill>
                <a:schemeClr val="accent1"/>
              </a:solidFill>
              <a:ea typeface="ＭＳ Ｐゴシック" charset="0"/>
              <a:cs typeface="ＭＳ Ｐゴシック" charset="0"/>
              <a:sym typeface="Calibri" charset="0"/>
            </a:endParaRPr>
          </a:p>
        </p:txBody>
      </p:sp>
    </p:spTree>
    <p:extLst>
      <p:ext uri="{BB962C8B-B14F-4D97-AF65-F5344CB8AC3E}">
        <p14:creationId xmlns:p14="http://schemas.microsoft.com/office/powerpoint/2010/main" val="539149210"/>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3CAD5FD-3B0C-0048-AA82-8CD442518DFA}"/>
              </a:ext>
            </a:extLst>
          </p:cNvPr>
          <p:cNvSpPr>
            <a:spLocks noGrp="1"/>
          </p:cNvSpPr>
          <p:nvPr>
            <p:ph type="title"/>
          </p:nvPr>
        </p:nvSpPr>
        <p:spPr/>
        <p:txBody>
          <a:bodyPr/>
          <a:lstStyle/>
          <a:p>
            <a:r>
              <a:rPr lang="en-US" dirty="0"/>
              <a:t>Happy MOS proposal!!!</a:t>
            </a:r>
          </a:p>
        </p:txBody>
      </p:sp>
      <p:sp>
        <p:nvSpPr>
          <p:cNvPr id="4" name="Title 1">
            <a:extLst>
              <a:ext uri="{FF2B5EF4-FFF2-40B4-BE49-F238E27FC236}">
                <a16:creationId xmlns:a16="http://schemas.microsoft.com/office/drawing/2014/main" id="{C3E80D8B-F73A-7244-9241-5B66C465C239}"/>
              </a:ext>
            </a:extLst>
          </p:cNvPr>
          <p:cNvSpPr txBox="1">
            <a:spLocks/>
          </p:cNvSpPr>
          <p:nvPr/>
        </p:nvSpPr>
        <p:spPr bwMode="auto">
          <a:xfrm>
            <a:off x="1109685" y="2425250"/>
            <a:ext cx="22608694" cy="8710077"/>
          </a:xfrm>
          <a:prstGeom prst="rect">
            <a:avLst/>
          </a:prstGeom>
          <a:noFill/>
          <a:ln>
            <a:noFill/>
          </a:ln>
        </p:spPr>
        <p:txBody>
          <a:bodyPr vert="horz" wrap="square" lIns="91440" tIns="45720" rIns="91440" bIns="45720" numCol="1" anchor="ctr" anchorCtr="0" compatLnSpc="1">
            <a:prstTxWarp prst="textNoShape">
              <a:avLst/>
            </a:prstTxWarp>
            <a:spAutoFit/>
          </a:bodyPr>
          <a:lstStyle>
            <a:lvl1pPr algn="l" rtl="0" eaLnBrk="1" fontAlgn="base" hangingPunct="1">
              <a:spcBef>
                <a:spcPct val="0"/>
              </a:spcBef>
              <a:spcAft>
                <a:spcPct val="0"/>
              </a:spcAft>
              <a:defRPr lang="en-GB" sz="2200" b="0" dirty="0" smtClean="0">
                <a:solidFill>
                  <a:srgbClr val="0070C0"/>
                </a:solidFill>
                <a:latin typeface="Verdana"/>
                <a:ea typeface="+mj-ea"/>
                <a:cs typeface="Verdana"/>
              </a:defRPr>
            </a:lvl1pPr>
            <a:lvl2pPr algn="l" rtl="0" eaLnBrk="1" fontAlgn="base" hangingPunct="1">
              <a:spcBef>
                <a:spcPct val="0"/>
              </a:spcBef>
              <a:spcAft>
                <a:spcPct val="0"/>
              </a:spcAft>
              <a:defRPr sz="2200" b="1">
                <a:solidFill>
                  <a:schemeClr val="bg1"/>
                </a:solidFill>
                <a:latin typeface="Verdana" pitchFamily="34" charset="0"/>
              </a:defRPr>
            </a:lvl2pPr>
            <a:lvl3pPr algn="l" rtl="0" eaLnBrk="1" fontAlgn="base" hangingPunct="1">
              <a:spcBef>
                <a:spcPct val="0"/>
              </a:spcBef>
              <a:spcAft>
                <a:spcPct val="0"/>
              </a:spcAft>
              <a:defRPr sz="2200" b="1">
                <a:solidFill>
                  <a:schemeClr val="bg1"/>
                </a:solidFill>
                <a:latin typeface="Verdana" pitchFamily="34" charset="0"/>
              </a:defRPr>
            </a:lvl3pPr>
            <a:lvl4pPr algn="l" rtl="0" eaLnBrk="1" fontAlgn="base" hangingPunct="1">
              <a:spcBef>
                <a:spcPct val="0"/>
              </a:spcBef>
              <a:spcAft>
                <a:spcPct val="0"/>
              </a:spcAft>
              <a:defRPr sz="2200" b="1">
                <a:solidFill>
                  <a:schemeClr val="bg1"/>
                </a:solidFill>
                <a:latin typeface="Verdana" pitchFamily="34" charset="0"/>
              </a:defRPr>
            </a:lvl4pPr>
            <a:lvl5pPr algn="l" rtl="0" eaLnBrk="1" fontAlgn="base" hangingPunct="1">
              <a:spcBef>
                <a:spcPct val="0"/>
              </a:spcBef>
              <a:spcAft>
                <a:spcPct val="0"/>
              </a:spcAft>
              <a:defRPr sz="2200" b="1">
                <a:solidFill>
                  <a:schemeClr val="bg1"/>
                </a:solidFill>
                <a:latin typeface="Verdana" pitchFamily="34" charset="0"/>
              </a:defRPr>
            </a:lvl5pPr>
            <a:lvl6pPr marL="457200" algn="l" rtl="0" eaLnBrk="1" fontAlgn="base" hangingPunct="1">
              <a:spcBef>
                <a:spcPct val="0"/>
              </a:spcBef>
              <a:spcAft>
                <a:spcPct val="0"/>
              </a:spcAft>
              <a:defRPr sz="2200" b="1">
                <a:solidFill>
                  <a:schemeClr val="bg1"/>
                </a:solidFill>
                <a:latin typeface="Verdana" pitchFamily="34" charset="0"/>
              </a:defRPr>
            </a:lvl6pPr>
            <a:lvl7pPr marL="914400" algn="l" rtl="0" eaLnBrk="1" fontAlgn="base" hangingPunct="1">
              <a:spcBef>
                <a:spcPct val="0"/>
              </a:spcBef>
              <a:spcAft>
                <a:spcPct val="0"/>
              </a:spcAft>
              <a:defRPr sz="2200" b="1">
                <a:solidFill>
                  <a:schemeClr val="bg1"/>
                </a:solidFill>
                <a:latin typeface="Verdana" pitchFamily="34" charset="0"/>
              </a:defRPr>
            </a:lvl7pPr>
            <a:lvl8pPr marL="1371600" algn="l" rtl="0" eaLnBrk="1" fontAlgn="base" hangingPunct="1">
              <a:spcBef>
                <a:spcPct val="0"/>
              </a:spcBef>
              <a:spcAft>
                <a:spcPct val="0"/>
              </a:spcAft>
              <a:defRPr sz="2200" b="1">
                <a:solidFill>
                  <a:schemeClr val="bg1"/>
                </a:solidFill>
                <a:latin typeface="Verdana" pitchFamily="34" charset="0"/>
              </a:defRPr>
            </a:lvl8pPr>
            <a:lvl9pPr marL="1828800" algn="l" rtl="0" eaLnBrk="1" fontAlgn="base" hangingPunct="1">
              <a:spcBef>
                <a:spcPct val="0"/>
              </a:spcBef>
              <a:spcAft>
                <a:spcPct val="0"/>
              </a:spcAft>
              <a:defRPr sz="2200" b="1">
                <a:solidFill>
                  <a:schemeClr val="bg1"/>
                </a:solidFill>
                <a:latin typeface="Verdana" pitchFamily="34" charset="0"/>
              </a:defRPr>
            </a:lvl9pPr>
          </a:lstStyle>
          <a:p>
            <a:r>
              <a:rPr lang="en-US" sz="6000" kern="0" dirty="0">
                <a:solidFill>
                  <a:schemeClr val="accent1"/>
                </a:solidFill>
                <a:latin typeface="+mn-lt"/>
              </a:rPr>
              <a:t>Documentation</a:t>
            </a:r>
            <a:br>
              <a:rPr lang="en-US" sz="6000" kern="0" dirty="0">
                <a:solidFill>
                  <a:schemeClr val="accent1"/>
                </a:solidFill>
                <a:latin typeface="+mn-lt"/>
              </a:rPr>
            </a:br>
            <a:br>
              <a:rPr lang="en-US" sz="6000" kern="0" dirty="0">
                <a:solidFill>
                  <a:schemeClr val="accent1"/>
                </a:solidFill>
                <a:latin typeface="+mn-lt"/>
              </a:rPr>
            </a:br>
            <a:r>
              <a:rPr lang="en-US" sz="6000" kern="0" dirty="0">
                <a:solidFill>
                  <a:schemeClr val="accent1"/>
                </a:solidFill>
                <a:latin typeface="+mn-lt"/>
              </a:rPr>
              <a:t>JDOX: </a:t>
            </a:r>
            <a:r>
              <a:rPr lang="en-US" sz="6000" kern="0" dirty="0">
                <a:solidFill>
                  <a:schemeClr val="accent1"/>
                </a:solidFill>
                <a:latin typeface="+mn-lt"/>
                <a:hlinkClick r:id="rId2">
                  <a:extLst>
                    <a:ext uri="{A12FA001-AC4F-418D-AE19-62706E023703}">
                      <ahyp:hlinkClr xmlns:ahyp="http://schemas.microsoft.com/office/drawing/2018/hyperlinkcolor" val="tx"/>
                    </a:ext>
                  </a:extLst>
                </a:hlinkClick>
              </a:rPr>
              <a:t>https://jwst-docs.stsci.edu/</a:t>
            </a:r>
            <a:endParaRPr lang="en-US" sz="6000" dirty="0">
              <a:solidFill>
                <a:schemeClr val="accent1"/>
              </a:solidFill>
              <a:latin typeface="+mn-lt"/>
            </a:endParaRPr>
          </a:p>
          <a:p>
            <a:endParaRPr lang="en-US" sz="6000" kern="0" dirty="0">
              <a:solidFill>
                <a:schemeClr val="accent1"/>
              </a:solidFill>
              <a:latin typeface="+mn-lt"/>
            </a:endParaRPr>
          </a:p>
          <a:p>
            <a:pPr marL="285750" indent="-285750">
              <a:buFont typeface="Arial" panose="020B0604020202020204" pitchFamily="34" charset="0"/>
              <a:buChar char="•"/>
            </a:pPr>
            <a:r>
              <a:rPr lang="en-US" sz="4000" dirty="0">
                <a:solidFill>
                  <a:schemeClr val="accent1"/>
                </a:solidFill>
                <a:latin typeface="+mn-lt"/>
              </a:rPr>
              <a:t>near-infrared-spectrograph/</a:t>
            </a:r>
            <a:r>
              <a:rPr lang="en-US" sz="4000" dirty="0" err="1">
                <a:solidFill>
                  <a:schemeClr val="accent1"/>
                </a:solidFill>
                <a:latin typeface="+mn-lt"/>
              </a:rPr>
              <a:t>nirspec</a:t>
            </a:r>
            <a:r>
              <a:rPr lang="en-US" sz="4000" dirty="0">
                <a:solidFill>
                  <a:schemeClr val="accent1"/>
                </a:solidFill>
                <a:latin typeface="+mn-lt"/>
              </a:rPr>
              <a:t>-observing-modes/</a:t>
            </a:r>
            <a:r>
              <a:rPr lang="en-US" sz="4000" dirty="0" err="1">
                <a:solidFill>
                  <a:schemeClr val="accent1"/>
                </a:solidFill>
                <a:latin typeface="+mn-lt"/>
              </a:rPr>
              <a:t>nirspec</a:t>
            </a:r>
            <a:r>
              <a:rPr lang="en-US" sz="4000" dirty="0">
                <a:solidFill>
                  <a:schemeClr val="accent1"/>
                </a:solidFill>
                <a:latin typeface="+mn-lt"/>
              </a:rPr>
              <a:t>-multi-object-spectroscopy</a:t>
            </a:r>
            <a:endParaRPr lang="en-US" sz="4000" kern="0" dirty="0">
              <a:solidFill>
                <a:schemeClr val="accent1"/>
              </a:solidFill>
              <a:latin typeface="+mn-lt"/>
            </a:endParaRPr>
          </a:p>
          <a:p>
            <a:pPr marL="285750" indent="-285750">
              <a:buFont typeface="Arial" panose="020B0604020202020204" pitchFamily="34" charset="0"/>
              <a:buChar char="•"/>
            </a:pPr>
            <a:endParaRPr lang="en-US" sz="4000" kern="0" dirty="0">
              <a:solidFill>
                <a:schemeClr val="accent1"/>
              </a:solidFill>
              <a:latin typeface="+mn-lt"/>
            </a:endParaRPr>
          </a:p>
          <a:p>
            <a:pPr marL="285750" indent="-285750">
              <a:buFont typeface="Arial" panose="020B0604020202020204" pitchFamily="34" charset="0"/>
              <a:buChar char="•"/>
            </a:pPr>
            <a:r>
              <a:rPr lang="en-US" sz="4000" kern="0" dirty="0" err="1">
                <a:solidFill>
                  <a:schemeClr val="accent1"/>
                </a:solidFill>
                <a:latin typeface="+mn-lt"/>
              </a:rPr>
              <a:t>NIRSpec</a:t>
            </a:r>
            <a:r>
              <a:rPr lang="en-US" sz="4000" kern="0" dirty="0">
                <a:solidFill>
                  <a:schemeClr val="accent1"/>
                </a:solidFill>
                <a:latin typeface="+mn-lt"/>
              </a:rPr>
              <a:t> APT Templates/</a:t>
            </a:r>
            <a:r>
              <a:rPr lang="en-US" sz="4000" kern="0" dirty="0" err="1">
                <a:solidFill>
                  <a:schemeClr val="accent1"/>
                </a:solidFill>
                <a:latin typeface="+mn-lt"/>
              </a:rPr>
              <a:t>NIRSpec</a:t>
            </a:r>
            <a:r>
              <a:rPr lang="en-US" sz="4000" kern="0" dirty="0">
                <a:solidFill>
                  <a:schemeClr val="accent1"/>
                </a:solidFill>
                <a:latin typeface="+mn-lt"/>
              </a:rPr>
              <a:t> Multi-Object Spectroscopy APT Template/</a:t>
            </a:r>
            <a:r>
              <a:rPr lang="en-US" sz="4000" kern="0" dirty="0" err="1">
                <a:solidFill>
                  <a:schemeClr val="accent1"/>
                </a:solidFill>
                <a:latin typeface="+mn-lt"/>
              </a:rPr>
              <a:t>NIRSpec</a:t>
            </a:r>
            <a:r>
              <a:rPr lang="en-US" sz="4000" kern="0" dirty="0">
                <a:solidFill>
                  <a:schemeClr val="accent1"/>
                </a:solidFill>
                <a:latin typeface="+mn-lt"/>
              </a:rPr>
              <a:t> MSA Planning Tool, MPT</a:t>
            </a:r>
          </a:p>
          <a:p>
            <a:pPr marL="285750" indent="-285750">
              <a:buFont typeface="Arial" panose="020B0604020202020204" pitchFamily="34" charset="0"/>
              <a:buChar char="•"/>
            </a:pPr>
            <a:endParaRPr lang="en-US" sz="4000" dirty="0">
              <a:solidFill>
                <a:schemeClr val="accent1"/>
              </a:solidFill>
              <a:latin typeface="+mn-lt"/>
            </a:endParaRPr>
          </a:p>
          <a:p>
            <a:pPr marL="285750" indent="-285750">
              <a:buFont typeface="Arial" panose="020B0604020202020204" pitchFamily="34" charset="0"/>
              <a:buChar char="•"/>
            </a:pPr>
            <a:endParaRPr lang="en-US" sz="6000" kern="0" dirty="0">
              <a:solidFill>
                <a:schemeClr val="accent1"/>
              </a:solidFill>
              <a:latin typeface="+mn-lt"/>
            </a:endParaRPr>
          </a:p>
          <a:p>
            <a:r>
              <a:rPr lang="en-US" sz="6000" dirty="0">
                <a:solidFill>
                  <a:schemeClr val="accent1"/>
                </a:solidFill>
                <a:latin typeface="+mn-lt"/>
                <a:sym typeface="Wingdings" pitchFamily="2" charset="2"/>
              </a:rPr>
              <a:t> Hands-on</a:t>
            </a:r>
            <a:endParaRPr lang="en-US" sz="6000" kern="0" dirty="0">
              <a:solidFill>
                <a:schemeClr val="accent1"/>
              </a:solidFill>
              <a:latin typeface="+mn-lt"/>
            </a:endParaRPr>
          </a:p>
        </p:txBody>
      </p:sp>
    </p:spTree>
    <p:extLst>
      <p:ext uri="{BB962C8B-B14F-4D97-AF65-F5344CB8AC3E}">
        <p14:creationId xmlns:p14="http://schemas.microsoft.com/office/powerpoint/2010/main" val="1405059918"/>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22B1C82-D10C-9E4E-8109-8F5B6384D21E}"/>
              </a:ext>
            </a:extLst>
          </p:cNvPr>
          <p:cNvSpPr>
            <a:spLocks noGrp="1"/>
          </p:cNvSpPr>
          <p:nvPr>
            <p:ph type="title"/>
          </p:nvPr>
        </p:nvSpPr>
        <p:spPr/>
        <p:txBody>
          <a:bodyPr/>
          <a:lstStyle/>
          <a:p>
            <a:r>
              <a:rPr lang="en-US" dirty="0" err="1"/>
              <a:t>NIRSpec</a:t>
            </a:r>
            <a:endParaRPr lang="en-US" dirty="0"/>
          </a:p>
        </p:txBody>
      </p:sp>
      <p:pic>
        <p:nvPicPr>
          <p:cNvPr id="4" name="Content Placeholder 3" descr="Logo_Img_6610.jpg">
            <a:extLst>
              <a:ext uri="{FF2B5EF4-FFF2-40B4-BE49-F238E27FC236}">
                <a16:creationId xmlns:a16="http://schemas.microsoft.com/office/drawing/2014/main" id="{9271E6F9-92A3-5E4E-9BEC-BD8470AF5C96}"/>
              </a:ext>
            </a:extLst>
          </p:cNvPr>
          <p:cNvPicPr>
            <a:picLocks noChangeAspect="1"/>
          </p:cNvPicPr>
          <p:nvPr/>
        </p:nvPicPr>
        <p:blipFill>
          <a:blip r:embed="rId3" cstate="print">
            <a:extLst>
              <a:ext uri="{28A0092B-C50C-407E-A947-70E740481C1C}">
                <a14:useLocalDpi xmlns:a14="http://schemas.microsoft.com/office/drawing/2010/main" val="0"/>
              </a:ext>
            </a:extLst>
          </a:blip>
          <a:srcRect t="8772" b="8772"/>
          <a:stretch>
            <a:fillRect/>
          </a:stretch>
        </p:blipFill>
        <p:spPr>
          <a:xfrm>
            <a:off x="1248833" y="1756371"/>
            <a:ext cx="19133063" cy="10522448"/>
          </a:xfrm>
          <a:prstGeom prst="rect">
            <a:avLst/>
          </a:prstGeom>
          <a:ln w="12700">
            <a:miter lim="400000"/>
          </a:ln>
          <a:extLst>
            <a:ext uri="{C572A759-6A51-4108-AA02-DFA0A04FC94B}">
              <ma14:wrappingTextBoxFlag xmlns:ma14="http://schemas.microsoft.com/office/mac/drawingml/2011/main" xmlns="" val="1"/>
            </a:ext>
          </a:extLst>
        </p:spPr>
      </p:pic>
      <p:cxnSp>
        <p:nvCxnSpPr>
          <p:cNvPr id="5" name="Straight Arrow Connector 4">
            <a:extLst>
              <a:ext uri="{FF2B5EF4-FFF2-40B4-BE49-F238E27FC236}">
                <a16:creationId xmlns:a16="http://schemas.microsoft.com/office/drawing/2014/main" id="{CB6837AE-B05E-464E-B352-1BEFFF233AC6}"/>
              </a:ext>
            </a:extLst>
          </p:cNvPr>
          <p:cNvCxnSpPr>
            <a:cxnSpLocks/>
          </p:cNvCxnSpPr>
          <p:nvPr/>
        </p:nvCxnSpPr>
        <p:spPr>
          <a:xfrm flipH="1">
            <a:off x="11504428" y="3242639"/>
            <a:ext cx="1876153" cy="1159240"/>
          </a:xfrm>
          <a:prstGeom prst="straightConnector1">
            <a:avLst/>
          </a:prstGeom>
          <a:noFill/>
          <a:ln w="127000" cap="flat">
            <a:solidFill>
              <a:schemeClr val="bg2">
                <a:lumMod val="75000"/>
              </a:schemeClr>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6" name="TextBox 5">
            <a:extLst>
              <a:ext uri="{FF2B5EF4-FFF2-40B4-BE49-F238E27FC236}">
                <a16:creationId xmlns:a16="http://schemas.microsoft.com/office/drawing/2014/main" id="{733E73AB-B961-8E40-A76F-FA8E23D5A182}"/>
              </a:ext>
            </a:extLst>
          </p:cNvPr>
          <p:cNvSpPr txBox="1"/>
          <p:nvPr/>
        </p:nvSpPr>
        <p:spPr>
          <a:xfrm>
            <a:off x="12965743" y="2014757"/>
            <a:ext cx="1415452" cy="969496"/>
          </a:xfrm>
          <a:prstGeom prst="rect">
            <a:avLst/>
          </a:prstGeom>
          <a:noFill/>
          <a:ln w="12700" cap="flat">
            <a:solidFill>
              <a:schemeClr val="bg2">
                <a:lumMod val="75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100000"/>
              </a:lnSpc>
              <a:spcBef>
                <a:spcPts val="1000"/>
              </a:spcBef>
              <a:spcAft>
                <a:spcPts val="0"/>
              </a:spcAft>
              <a:buClrTx/>
              <a:buSzTx/>
              <a:buFontTx/>
              <a:buNone/>
              <a:tabLst/>
            </a:pPr>
            <a:r>
              <a:rPr kumimoji="0" lang="en-US" sz="4800" i="0" u="none" strike="noStrike" cap="none" spc="0" normalizeH="0" baseline="0" dirty="0">
                <a:ln>
                  <a:noFill/>
                </a:ln>
                <a:solidFill>
                  <a:schemeClr val="bg2">
                    <a:lumMod val="75000"/>
                  </a:schemeClr>
                </a:solidFill>
                <a:effectLst/>
                <a:uFillTx/>
                <a:latin typeface="+mn-lt"/>
                <a:ea typeface="+mn-ea"/>
                <a:cs typeface="+mn-cs"/>
                <a:sym typeface="Avenir Book"/>
              </a:rPr>
              <a:t>MSA</a:t>
            </a:r>
          </a:p>
        </p:txBody>
      </p:sp>
    </p:spTree>
    <p:extLst>
      <p:ext uri="{BB962C8B-B14F-4D97-AF65-F5344CB8AC3E}">
        <p14:creationId xmlns:p14="http://schemas.microsoft.com/office/powerpoint/2010/main" val="3690329314"/>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339AB99-8796-D14B-9C20-35B59FD964DA}"/>
              </a:ext>
            </a:extLst>
          </p:cNvPr>
          <p:cNvSpPr>
            <a:spLocks noGrp="1"/>
          </p:cNvSpPr>
          <p:nvPr>
            <p:ph type="title"/>
          </p:nvPr>
        </p:nvSpPr>
        <p:spPr/>
        <p:txBody>
          <a:bodyPr/>
          <a:lstStyle/>
          <a:p>
            <a:r>
              <a:rPr lang="en-US" dirty="0" err="1"/>
              <a:t>NIRSpec</a:t>
            </a:r>
            <a:r>
              <a:rPr lang="en-US" dirty="0"/>
              <a:t> – light path</a:t>
            </a:r>
          </a:p>
        </p:txBody>
      </p:sp>
      <p:grpSp>
        <p:nvGrpSpPr>
          <p:cNvPr id="18" name="Group 17">
            <a:extLst>
              <a:ext uri="{FF2B5EF4-FFF2-40B4-BE49-F238E27FC236}">
                <a16:creationId xmlns:a16="http://schemas.microsoft.com/office/drawing/2014/main" id="{4757F046-6847-9F44-AAFE-7F6FF0ED12E1}"/>
              </a:ext>
            </a:extLst>
          </p:cNvPr>
          <p:cNvGrpSpPr/>
          <p:nvPr/>
        </p:nvGrpSpPr>
        <p:grpSpPr>
          <a:xfrm>
            <a:off x="1980281" y="1972939"/>
            <a:ext cx="17342435" cy="10752974"/>
            <a:chOff x="392113" y="1519238"/>
            <a:chExt cx="8418512" cy="5202237"/>
          </a:xfrm>
        </p:grpSpPr>
        <p:sp>
          <p:nvSpPr>
            <p:cNvPr id="4" name="Slide Number Placeholder 3">
              <a:extLst>
                <a:ext uri="{FF2B5EF4-FFF2-40B4-BE49-F238E27FC236}">
                  <a16:creationId xmlns:a16="http://schemas.microsoft.com/office/drawing/2014/main" id="{85DB4B97-5E41-0942-87EA-48701EA7ABEE}"/>
                </a:ext>
              </a:extLst>
            </p:cNvPr>
            <p:cNvSpPr txBox="1">
              <a:spLocks/>
            </p:cNvSpPr>
            <p:nvPr/>
          </p:nvSpPr>
          <p:spPr>
            <a:xfrm>
              <a:off x="6553200" y="6356350"/>
              <a:ext cx="2133600" cy="365125"/>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825500" rtl="0" eaLnBrk="0" fontAlgn="auto" latinLnBrk="0" hangingPunct="0">
                <a:lnSpc>
                  <a:spcPct val="100000"/>
                </a:lnSpc>
                <a:spcBef>
                  <a:spcPts val="1000"/>
                </a:spcBef>
                <a:spcAft>
                  <a:spcPts val="0"/>
                </a:spcAft>
                <a:buClrTx/>
                <a:buSzTx/>
                <a:buFontTx/>
                <a:buNone/>
                <a:tabLst/>
                <a:defRPr kumimoji="0" sz="2400" b="0" i="0" u="none" strike="noStrike" cap="none" spc="0" normalizeH="0" baseline="0">
                  <a:ln>
                    <a:noFill/>
                  </a:ln>
                  <a:solidFill>
                    <a:schemeClr val="tx1"/>
                  </a:solidFill>
                  <a:effectLst/>
                  <a:uFillTx/>
                  <a:latin typeface="Arial" charset="0"/>
                  <a:ea typeface="ＭＳ Ｐゴシック" charset="0"/>
                  <a:cs typeface="ＭＳ Ｐゴシック" charset="0"/>
                  <a:sym typeface="Avenir Book"/>
                </a:defRPr>
              </a:lvl1pPr>
              <a:lvl2pPr marL="37931725" marR="0" indent="-37474525" algn="l" defTabSz="825500" rtl="0" eaLnBrk="0" fontAlgn="auto" latinLnBrk="0" hangingPunct="0">
                <a:lnSpc>
                  <a:spcPct val="100000"/>
                </a:lnSpc>
                <a:spcBef>
                  <a:spcPts val="1000"/>
                </a:spcBef>
                <a:spcAft>
                  <a:spcPts val="0"/>
                </a:spcAft>
                <a:buClrTx/>
                <a:buSzTx/>
                <a:buFontTx/>
                <a:buNone/>
                <a:tabLst/>
                <a:defRPr kumimoji="0" sz="2400" b="0" i="0" u="none" strike="noStrike" cap="none" spc="0" normalizeH="0" baseline="0">
                  <a:ln>
                    <a:noFill/>
                  </a:ln>
                  <a:solidFill>
                    <a:schemeClr val="tx1"/>
                  </a:solidFill>
                  <a:effectLst/>
                  <a:uFillTx/>
                  <a:latin typeface="Arial" charset="0"/>
                  <a:ea typeface="ＭＳ Ｐゴシック" charset="0"/>
                  <a:cs typeface="+mn-cs"/>
                  <a:sym typeface="Avenir Book"/>
                </a:defRPr>
              </a:lvl2pPr>
              <a:lvl3pPr marL="0" marR="0" indent="457200" algn="l" defTabSz="825500" rtl="0" eaLnBrk="0" fontAlgn="auto" latinLnBrk="0" hangingPunct="0">
                <a:lnSpc>
                  <a:spcPct val="100000"/>
                </a:lnSpc>
                <a:spcBef>
                  <a:spcPts val="1000"/>
                </a:spcBef>
                <a:spcAft>
                  <a:spcPts val="0"/>
                </a:spcAft>
                <a:buClrTx/>
                <a:buSzTx/>
                <a:buFontTx/>
                <a:buNone/>
                <a:tabLst/>
                <a:defRPr kumimoji="0" sz="2400" b="0" i="0" u="none" strike="noStrike" cap="none" spc="0" normalizeH="0" baseline="0">
                  <a:ln>
                    <a:noFill/>
                  </a:ln>
                  <a:solidFill>
                    <a:schemeClr val="tx1"/>
                  </a:solidFill>
                  <a:effectLst/>
                  <a:uFillTx/>
                  <a:latin typeface="Arial" charset="0"/>
                  <a:ea typeface="ＭＳ Ｐゴシック" charset="0"/>
                  <a:cs typeface="+mn-cs"/>
                  <a:sym typeface="Avenir Book"/>
                </a:defRPr>
              </a:lvl3pPr>
              <a:lvl4pPr marL="0" marR="0" indent="685800" algn="l" defTabSz="825500" rtl="0" eaLnBrk="0" fontAlgn="auto" latinLnBrk="0" hangingPunct="0">
                <a:lnSpc>
                  <a:spcPct val="100000"/>
                </a:lnSpc>
                <a:spcBef>
                  <a:spcPts val="1000"/>
                </a:spcBef>
                <a:spcAft>
                  <a:spcPts val="0"/>
                </a:spcAft>
                <a:buClrTx/>
                <a:buSzTx/>
                <a:buFontTx/>
                <a:buNone/>
                <a:tabLst/>
                <a:defRPr kumimoji="0" sz="2400" b="0" i="0" u="none" strike="noStrike" cap="none" spc="0" normalizeH="0" baseline="0">
                  <a:ln>
                    <a:noFill/>
                  </a:ln>
                  <a:solidFill>
                    <a:schemeClr val="tx1"/>
                  </a:solidFill>
                  <a:effectLst/>
                  <a:uFillTx/>
                  <a:latin typeface="Arial" charset="0"/>
                  <a:ea typeface="ＭＳ Ｐゴシック" charset="0"/>
                  <a:cs typeface="+mn-cs"/>
                  <a:sym typeface="Avenir Book"/>
                </a:defRPr>
              </a:lvl4pPr>
              <a:lvl5pPr marL="0" marR="0" indent="914400" algn="l" defTabSz="825500" rtl="0" eaLnBrk="0" fontAlgn="auto" latinLnBrk="0" hangingPunct="0">
                <a:lnSpc>
                  <a:spcPct val="100000"/>
                </a:lnSpc>
                <a:spcBef>
                  <a:spcPts val="1000"/>
                </a:spcBef>
                <a:spcAft>
                  <a:spcPts val="0"/>
                </a:spcAft>
                <a:buClrTx/>
                <a:buSzTx/>
                <a:buFontTx/>
                <a:buNone/>
                <a:tabLst/>
                <a:defRPr kumimoji="0" sz="2400" b="0" i="0" u="none" strike="noStrike" cap="none" spc="0" normalizeH="0" baseline="0">
                  <a:ln>
                    <a:noFill/>
                  </a:ln>
                  <a:solidFill>
                    <a:schemeClr val="tx1"/>
                  </a:solidFill>
                  <a:effectLst/>
                  <a:uFillTx/>
                  <a:latin typeface="Arial" charset="0"/>
                  <a:ea typeface="ＭＳ Ｐゴシック" charset="0"/>
                  <a:cs typeface="+mn-cs"/>
                  <a:sym typeface="Avenir Book"/>
                </a:defRPr>
              </a:lvl5pPr>
              <a:lvl6pPr marL="457200" marR="0" indent="1143000" algn="l" defTabSz="825500" rtl="0" eaLnBrk="0" fontAlgn="base" latinLnBrk="0" hangingPunct="0">
                <a:lnSpc>
                  <a:spcPct val="100000"/>
                </a:lnSpc>
                <a:spcBef>
                  <a:spcPct val="0"/>
                </a:spcBef>
                <a:spcAft>
                  <a:spcPct val="0"/>
                </a:spcAft>
                <a:buClrTx/>
                <a:buSzTx/>
                <a:buFontTx/>
                <a:buNone/>
                <a:tabLst/>
                <a:defRPr kumimoji="0" sz="2400" b="0" i="0" u="none" strike="noStrike" cap="none" spc="0" normalizeH="0" baseline="0">
                  <a:ln>
                    <a:noFill/>
                  </a:ln>
                  <a:solidFill>
                    <a:schemeClr val="tx1"/>
                  </a:solidFill>
                  <a:effectLst/>
                  <a:uFillTx/>
                  <a:latin typeface="Arial" charset="0"/>
                  <a:ea typeface="ＭＳ Ｐゴシック" charset="0"/>
                  <a:cs typeface="+mn-cs"/>
                  <a:sym typeface="Avenir Book"/>
                </a:defRPr>
              </a:lvl6pPr>
              <a:lvl7pPr marL="914400" marR="0" indent="1371600" algn="l" defTabSz="825500" rtl="0" eaLnBrk="0" fontAlgn="base" latinLnBrk="0" hangingPunct="0">
                <a:lnSpc>
                  <a:spcPct val="100000"/>
                </a:lnSpc>
                <a:spcBef>
                  <a:spcPct val="0"/>
                </a:spcBef>
                <a:spcAft>
                  <a:spcPct val="0"/>
                </a:spcAft>
                <a:buClrTx/>
                <a:buSzTx/>
                <a:buFontTx/>
                <a:buNone/>
                <a:tabLst/>
                <a:defRPr kumimoji="0" sz="2400" b="0" i="0" u="none" strike="noStrike" cap="none" spc="0" normalizeH="0" baseline="0">
                  <a:ln>
                    <a:noFill/>
                  </a:ln>
                  <a:solidFill>
                    <a:schemeClr val="tx1"/>
                  </a:solidFill>
                  <a:effectLst/>
                  <a:uFillTx/>
                  <a:latin typeface="Arial" charset="0"/>
                  <a:ea typeface="ＭＳ Ｐゴシック" charset="0"/>
                  <a:cs typeface="+mn-cs"/>
                  <a:sym typeface="Avenir Book"/>
                </a:defRPr>
              </a:lvl7pPr>
              <a:lvl8pPr marL="1371600" marR="0" indent="1600200" algn="l" defTabSz="825500" rtl="0" eaLnBrk="0" fontAlgn="base" latinLnBrk="0" hangingPunct="0">
                <a:lnSpc>
                  <a:spcPct val="100000"/>
                </a:lnSpc>
                <a:spcBef>
                  <a:spcPct val="0"/>
                </a:spcBef>
                <a:spcAft>
                  <a:spcPct val="0"/>
                </a:spcAft>
                <a:buClrTx/>
                <a:buSzTx/>
                <a:buFontTx/>
                <a:buNone/>
                <a:tabLst/>
                <a:defRPr kumimoji="0" sz="2400" b="0" i="0" u="none" strike="noStrike" cap="none" spc="0" normalizeH="0" baseline="0">
                  <a:ln>
                    <a:noFill/>
                  </a:ln>
                  <a:solidFill>
                    <a:schemeClr val="tx1"/>
                  </a:solidFill>
                  <a:effectLst/>
                  <a:uFillTx/>
                  <a:latin typeface="Arial" charset="0"/>
                  <a:ea typeface="ＭＳ Ｐゴシック" charset="0"/>
                  <a:cs typeface="+mn-cs"/>
                  <a:sym typeface="Avenir Book"/>
                </a:defRPr>
              </a:lvl8pPr>
              <a:lvl9pPr marL="1828800" marR="0" indent="1828800" algn="l" defTabSz="825500" rtl="0" eaLnBrk="0" fontAlgn="base" latinLnBrk="0" hangingPunct="0">
                <a:lnSpc>
                  <a:spcPct val="100000"/>
                </a:lnSpc>
                <a:spcBef>
                  <a:spcPct val="0"/>
                </a:spcBef>
                <a:spcAft>
                  <a:spcPct val="0"/>
                </a:spcAft>
                <a:buClrTx/>
                <a:buSzTx/>
                <a:buFontTx/>
                <a:buNone/>
                <a:tabLst/>
                <a:defRPr kumimoji="0" sz="2400" b="0" i="0" u="none" strike="noStrike" cap="none" spc="0" normalizeH="0" baseline="0">
                  <a:ln>
                    <a:noFill/>
                  </a:ln>
                  <a:solidFill>
                    <a:schemeClr val="tx1"/>
                  </a:solidFill>
                  <a:effectLst/>
                  <a:uFillTx/>
                  <a:latin typeface="Arial" charset="0"/>
                  <a:ea typeface="ＭＳ Ｐゴシック" charset="0"/>
                  <a:cs typeface="+mn-cs"/>
                  <a:sym typeface="Avenir Book"/>
                </a:defRPr>
              </a:lvl9pPr>
            </a:lstStyle>
            <a:p>
              <a:pPr eaLnBrk="1" hangingPunct="1"/>
              <a:fld id="{9A0F3630-C404-1946-8B91-A37515E868F9}" type="slidenum">
                <a:rPr lang="en-US" sz="1200" smtClean="0">
                  <a:solidFill>
                    <a:srgbClr val="898989"/>
                  </a:solidFill>
                  <a:latin typeface="Calibri" charset="0"/>
                </a:rPr>
                <a:pPr eaLnBrk="1" hangingPunct="1"/>
                <a:t>4</a:t>
              </a:fld>
              <a:endParaRPr lang="en-US" sz="1200">
                <a:solidFill>
                  <a:srgbClr val="898989"/>
                </a:solidFill>
                <a:latin typeface="Calibri" charset="0"/>
              </a:endParaRPr>
            </a:p>
          </p:txBody>
        </p:sp>
        <p:pic>
          <p:nvPicPr>
            <p:cNvPr id="5" name="Picture 3" descr="PhD-Bernhard-Dorner.pdf.png">
              <a:extLst>
                <a:ext uri="{FF2B5EF4-FFF2-40B4-BE49-F238E27FC236}">
                  <a16:creationId xmlns:a16="http://schemas.microsoft.com/office/drawing/2014/main" id="{C6BCA6C0-7989-9646-B9E4-3CE6CE1AB79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519238"/>
              <a:ext cx="8353425" cy="50149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 name="TextBox 4">
              <a:extLst>
                <a:ext uri="{FF2B5EF4-FFF2-40B4-BE49-F238E27FC236}">
                  <a16:creationId xmlns:a16="http://schemas.microsoft.com/office/drawing/2014/main" id="{BA01D55F-B472-974C-9E0B-4D99BF899935}"/>
                </a:ext>
              </a:extLst>
            </p:cNvPr>
            <p:cNvSpPr txBox="1">
              <a:spLocks noChangeArrowheads="1"/>
            </p:cNvSpPr>
            <p:nvPr/>
          </p:nvSpPr>
          <p:spPr bwMode="auto">
            <a:xfrm>
              <a:off x="3532188" y="1801813"/>
              <a:ext cx="969962" cy="5222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2800"/>
                <a:t>FWA</a:t>
              </a:r>
              <a:endParaRPr lang="en-US" sz="1800"/>
            </a:p>
          </p:txBody>
        </p:sp>
        <p:sp>
          <p:nvSpPr>
            <p:cNvPr id="7" name="TextBox 5">
              <a:extLst>
                <a:ext uri="{FF2B5EF4-FFF2-40B4-BE49-F238E27FC236}">
                  <a16:creationId xmlns:a16="http://schemas.microsoft.com/office/drawing/2014/main" id="{1AC65F51-C952-8B40-9E79-DCCAF866F393}"/>
                </a:ext>
              </a:extLst>
            </p:cNvPr>
            <p:cNvSpPr txBox="1">
              <a:spLocks noChangeArrowheads="1"/>
            </p:cNvSpPr>
            <p:nvPr/>
          </p:nvSpPr>
          <p:spPr bwMode="auto">
            <a:xfrm>
              <a:off x="2320925" y="5899150"/>
              <a:ext cx="1030288" cy="523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2800"/>
                <a:t>GWA</a:t>
              </a:r>
            </a:p>
          </p:txBody>
        </p:sp>
        <p:sp>
          <p:nvSpPr>
            <p:cNvPr id="8" name="TextBox 6">
              <a:extLst>
                <a:ext uri="{FF2B5EF4-FFF2-40B4-BE49-F238E27FC236}">
                  <a16:creationId xmlns:a16="http://schemas.microsoft.com/office/drawing/2014/main" id="{F121EAC2-6A49-3048-B131-F74B48B5EA23}"/>
                </a:ext>
              </a:extLst>
            </p:cNvPr>
            <p:cNvSpPr txBox="1">
              <a:spLocks noChangeArrowheads="1"/>
            </p:cNvSpPr>
            <p:nvPr/>
          </p:nvSpPr>
          <p:spPr bwMode="auto">
            <a:xfrm>
              <a:off x="392113" y="4560888"/>
              <a:ext cx="1724025" cy="5222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2800"/>
                <a:t>CAMERA</a:t>
              </a:r>
            </a:p>
          </p:txBody>
        </p:sp>
        <p:sp>
          <p:nvSpPr>
            <p:cNvPr id="9" name="TextBox 7">
              <a:extLst>
                <a:ext uri="{FF2B5EF4-FFF2-40B4-BE49-F238E27FC236}">
                  <a16:creationId xmlns:a16="http://schemas.microsoft.com/office/drawing/2014/main" id="{ED704DAD-907E-494C-ADFF-EFDBD2F5EF39}"/>
                </a:ext>
              </a:extLst>
            </p:cNvPr>
            <p:cNvSpPr txBox="1">
              <a:spLocks noChangeArrowheads="1"/>
            </p:cNvSpPr>
            <p:nvPr/>
          </p:nvSpPr>
          <p:spPr bwMode="auto">
            <a:xfrm>
              <a:off x="4540250" y="6164263"/>
              <a:ext cx="968375" cy="523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2800"/>
                <a:t>MSA</a:t>
              </a:r>
            </a:p>
          </p:txBody>
        </p:sp>
        <p:sp>
          <p:nvSpPr>
            <p:cNvPr id="10" name="TextBox 8">
              <a:extLst>
                <a:ext uri="{FF2B5EF4-FFF2-40B4-BE49-F238E27FC236}">
                  <a16:creationId xmlns:a16="http://schemas.microsoft.com/office/drawing/2014/main" id="{A57C7856-9C69-4842-9F87-6A4535EC5C8C}"/>
                </a:ext>
              </a:extLst>
            </p:cNvPr>
            <p:cNvSpPr txBox="1">
              <a:spLocks noChangeArrowheads="1"/>
            </p:cNvSpPr>
            <p:nvPr/>
          </p:nvSpPr>
          <p:spPr bwMode="auto">
            <a:xfrm>
              <a:off x="3609975" y="5910263"/>
              <a:ext cx="915988" cy="523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2800"/>
                <a:t>COL</a:t>
              </a:r>
            </a:p>
          </p:txBody>
        </p:sp>
        <p:sp>
          <p:nvSpPr>
            <p:cNvPr id="11" name="TextBox 9">
              <a:extLst>
                <a:ext uri="{FF2B5EF4-FFF2-40B4-BE49-F238E27FC236}">
                  <a16:creationId xmlns:a16="http://schemas.microsoft.com/office/drawing/2014/main" id="{00966A62-A475-3346-AACA-EE7A4D67D4A8}"/>
                </a:ext>
              </a:extLst>
            </p:cNvPr>
            <p:cNvSpPr txBox="1">
              <a:spLocks noChangeArrowheads="1"/>
            </p:cNvSpPr>
            <p:nvPr/>
          </p:nvSpPr>
          <p:spPr bwMode="auto">
            <a:xfrm>
              <a:off x="6673850" y="2228850"/>
              <a:ext cx="1181100" cy="522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2800" dirty="0"/>
                <a:t>FORE</a:t>
              </a:r>
            </a:p>
          </p:txBody>
        </p:sp>
        <p:cxnSp>
          <p:nvCxnSpPr>
            <p:cNvPr id="12" name="Straight Arrow Connector 11">
              <a:extLst>
                <a:ext uri="{FF2B5EF4-FFF2-40B4-BE49-F238E27FC236}">
                  <a16:creationId xmlns:a16="http://schemas.microsoft.com/office/drawing/2014/main" id="{45C8D0F1-15FD-4F4B-A210-C0744DD9479C}"/>
                </a:ext>
              </a:extLst>
            </p:cNvPr>
            <p:cNvCxnSpPr/>
            <p:nvPr/>
          </p:nvCxnSpPr>
          <p:spPr>
            <a:xfrm rot="5400000">
              <a:off x="6090444" y="3318669"/>
              <a:ext cx="1501775" cy="334963"/>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9B27968C-84CF-E847-A6CD-CA28F373F699}"/>
                </a:ext>
              </a:extLst>
            </p:cNvPr>
            <p:cNvCxnSpPr>
              <a:stCxn id="6" idx="2"/>
            </p:cNvCxnSpPr>
            <p:nvPr/>
          </p:nvCxnSpPr>
          <p:spPr>
            <a:xfrm rot="16200000" flipH="1">
              <a:off x="3656013" y="2686050"/>
              <a:ext cx="1196975" cy="473075"/>
            </a:xfrm>
            <a:prstGeom prst="straightConnector1">
              <a:avLst/>
            </a:prstGeom>
            <a:ln w="5715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D41E5030-5C2A-A840-98E1-3D4170E91F15}"/>
                </a:ext>
              </a:extLst>
            </p:cNvPr>
            <p:cNvCxnSpPr/>
            <p:nvPr/>
          </p:nvCxnSpPr>
          <p:spPr>
            <a:xfrm rot="16200000" flipV="1">
              <a:off x="4198938" y="5468938"/>
              <a:ext cx="1222375" cy="168275"/>
            </a:xfrm>
            <a:prstGeom prst="straightConnector1">
              <a:avLst/>
            </a:prstGeom>
            <a:ln w="5715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A3E1A3E1-10D1-A04B-A731-B4F75398AF43}"/>
                </a:ext>
              </a:extLst>
            </p:cNvPr>
            <p:cNvCxnSpPr/>
            <p:nvPr/>
          </p:nvCxnSpPr>
          <p:spPr>
            <a:xfrm rot="16200000" flipV="1">
              <a:off x="3033713" y="4964113"/>
              <a:ext cx="1731962" cy="296862"/>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EADE3B65-7E21-C143-BCA1-CD7AAA30F390}"/>
                </a:ext>
              </a:extLst>
            </p:cNvPr>
            <p:cNvCxnSpPr/>
            <p:nvPr/>
          </p:nvCxnSpPr>
          <p:spPr>
            <a:xfrm rot="5400000" flipH="1" flipV="1">
              <a:off x="2640806" y="5406232"/>
              <a:ext cx="542925" cy="490538"/>
            </a:xfrm>
            <a:prstGeom prst="straightConnector1">
              <a:avLst/>
            </a:prstGeom>
            <a:ln w="5715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865785B4-5022-314E-BF71-5C01783E3F7D}"/>
                </a:ext>
              </a:extLst>
            </p:cNvPr>
            <p:cNvCxnSpPr/>
            <p:nvPr/>
          </p:nvCxnSpPr>
          <p:spPr>
            <a:xfrm flipV="1">
              <a:off x="1339850" y="4214813"/>
              <a:ext cx="1327150" cy="322262"/>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grpSp>
      <p:sp>
        <p:nvSpPr>
          <p:cNvPr id="2" name="Oval 1">
            <a:extLst>
              <a:ext uri="{FF2B5EF4-FFF2-40B4-BE49-F238E27FC236}">
                <a16:creationId xmlns:a16="http://schemas.microsoft.com/office/drawing/2014/main" id="{1CE71B01-1A5E-994C-8EE8-CE382AEA7B53}"/>
              </a:ext>
            </a:extLst>
          </p:cNvPr>
          <p:cNvSpPr/>
          <p:nvPr/>
        </p:nvSpPr>
        <p:spPr>
          <a:xfrm>
            <a:off x="10358900" y="11190243"/>
            <a:ext cx="1462987" cy="1306557"/>
          </a:xfrm>
          <a:prstGeom prst="ellipse">
            <a:avLst/>
          </a:prstGeom>
          <a:noFill/>
          <a:ln w="127000" cap="flat">
            <a:solidFill>
              <a:schemeClr val="accent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Avenir Book"/>
            </a:endParaRPr>
          </a:p>
        </p:txBody>
      </p:sp>
      <p:sp>
        <p:nvSpPr>
          <p:cNvPr id="19" name="TextBox 18">
            <a:extLst>
              <a:ext uri="{FF2B5EF4-FFF2-40B4-BE49-F238E27FC236}">
                <a16:creationId xmlns:a16="http://schemas.microsoft.com/office/drawing/2014/main" id="{250BDBE5-02E3-7B4A-B010-EB9F048CDA8E}"/>
              </a:ext>
            </a:extLst>
          </p:cNvPr>
          <p:cNvSpPr txBox="1"/>
          <p:nvPr/>
        </p:nvSpPr>
        <p:spPr>
          <a:xfrm>
            <a:off x="10718539" y="1897468"/>
            <a:ext cx="2531142" cy="7232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100000"/>
              </a:lnSpc>
              <a:spcBef>
                <a:spcPts val="1000"/>
              </a:spcBef>
              <a:spcAft>
                <a:spcPts val="0"/>
              </a:spcAft>
              <a:buClrTx/>
              <a:buSzTx/>
              <a:buFontTx/>
              <a:buNone/>
              <a:tabLst/>
            </a:pPr>
            <a:r>
              <a:rPr kumimoji="0" lang="en-US" sz="3200" b="0" i="0" u="none" strike="noStrike" cap="none" spc="0" normalizeH="0" baseline="0" dirty="0">
                <a:ln>
                  <a:noFill/>
                </a:ln>
                <a:solidFill>
                  <a:schemeClr val="accent4">
                    <a:hueOff val="-3600000"/>
                    <a:lumOff val="-20194"/>
                  </a:schemeClr>
                </a:solidFill>
                <a:effectLst/>
                <a:uFillTx/>
                <a:latin typeface="+mn-lt"/>
                <a:ea typeface="+mn-ea"/>
                <a:cs typeface="+mn-cs"/>
                <a:sym typeface="Avenir Book"/>
              </a:rPr>
              <a:t>Pickoff mirror</a:t>
            </a:r>
          </a:p>
        </p:txBody>
      </p:sp>
    </p:spTree>
    <p:extLst>
      <p:ext uri="{BB962C8B-B14F-4D97-AF65-F5344CB8AC3E}">
        <p14:creationId xmlns:p14="http://schemas.microsoft.com/office/powerpoint/2010/main" val="3618630221"/>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28BF31E-8B85-E34F-A9C2-3D5ECDDABFCC}"/>
              </a:ext>
            </a:extLst>
          </p:cNvPr>
          <p:cNvSpPr>
            <a:spLocks noGrp="1"/>
          </p:cNvSpPr>
          <p:nvPr>
            <p:ph type="title"/>
          </p:nvPr>
        </p:nvSpPr>
        <p:spPr/>
        <p:txBody>
          <a:bodyPr/>
          <a:lstStyle/>
          <a:p>
            <a:r>
              <a:rPr lang="en-US" dirty="0"/>
              <a:t>Example MOS data - Testing</a:t>
            </a:r>
          </a:p>
        </p:txBody>
      </p:sp>
      <p:pic>
        <p:nvPicPr>
          <p:cNvPr id="2" name="Picture 1">
            <a:extLst>
              <a:ext uri="{FF2B5EF4-FFF2-40B4-BE49-F238E27FC236}">
                <a16:creationId xmlns:a16="http://schemas.microsoft.com/office/drawing/2014/main" id="{AE9334CB-F4D7-19BD-3369-37AAC667AF58}"/>
              </a:ext>
            </a:extLst>
          </p:cNvPr>
          <p:cNvPicPr>
            <a:picLocks noChangeAspect="1"/>
          </p:cNvPicPr>
          <p:nvPr/>
        </p:nvPicPr>
        <p:blipFill>
          <a:blip r:embed="rId3"/>
          <a:stretch>
            <a:fillRect/>
          </a:stretch>
        </p:blipFill>
        <p:spPr>
          <a:xfrm>
            <a:off x="1248833" y="1770225"/>
            <a:ext cx="16359229" cy="10947385"/>
          </a:xfrm>
          <a:prstGeom prst="rect">
            <a:avLst/>
          </a:prstGeom>
        </p:spPr>
      </p:pic>
    </p:spTree>
    <p:extLst>
      <p:ext uri="{BB962C8B-B14F-4D97-AF65-F5344CB8AC3E}">
        <p14:creationId xmlns:p14="http://schemas.microsoft.com/office/powerpoint/2010/main" val="4080931692"/>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DF69F1F-EDD8-334C-9A67-578546725A28}"/>
              </a:ext>
            </a:extLst>
          </p:cNvPr>
          <p:cNvSpPr>
            <a:spLocks noGrp="1"/>
          </p:cNvSpPr>
          <p:nvPr>
            <p:ph type="title"/>
          </p:nvPr>
        </p:nvSpPr>
        <p:spPr/>
        <p:txBody>
          <a:bodyPr/>
          <a:lstStyle/>
          <a:p>
            <a:r>
              <a:rPr lang="en-US" dirty="0"/>
              <a:t>MSA configuration - Testing</a:t>
            </a:r>
          </a:p>
        </p:txBody>
      </p:sp>
      <p:pic>
        <p:nvPicPr>
          <p:cNvPr id="5" name="Picture 4">
            <a:extLst>
              <a:ext uri="{FF2B5EF4-FFF2-40B4-BE49-F238E27FC236}">
                <a16:creationId xmlns:a16="http://schemas.microsoft.com/office/drawing/2014/main" id="{547E280F-139D-F948-8A4E-1F45176FCC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21305" y="1756371"/>
            <a:ext cx="11069052" cy="10818518"/>
          </a:xfrm>
          <a:prstGeom prst="rect">
            <a:avLst/>
          </a:prstGeom>
        </p:spPr>
      </p:pic>
      <p:sp>
        <p:nvSpPr>
          <p:cNvPr id="7" name="Rectangle 6">
            <a:extLst>
              <a:ext uri="{FF2B5EF4-FFF2-40B4-BE49-F238E27FC236}">
                <a16:creationId xmlns:a16="http://schemas.microsoft.com/office/drawing/2014/main" id="{0714466F-F2B2-6341-9116-E473A4CBCA5F}"/>
              </a:ext>
            </a:extLst>
          </p:cNvPr>
          <p:cNvSpPr/>
          <p:nvPr/>
        </p:nvSpPr>
        <p:spPr>
          <a:xfrm>
            <a:off x="13988716" y="3940137"/>
            <a:ext cx="8293769" cy="2308324"/>
          </a:xfrm>
          <a:prstGeom prst="rect">
            <a:avLst/>
          </a:prstGeom>
        </p:spPr>
        <p:txBody>
          <a:bodyPr wrap="square">
            <a:spAutoFit/>
          </a:bodyPr>
          <a:lstStyle/>
          <a:p>
            <a:r>
              <a:rPr lang="en-US" dirty="0">
                <a:solidFill>
                  <a:schemeClr val="bg2"/>
                </a:solidFill>
              </a:rPr>
              <a:t>Regular pattern of open micro-shutters used with flat-field illumination: Easy </a:t>
            </a:r>
            <a:r>
              <a:rPr lang="en-US" dirty="0">
                <a:solidFill>
                  <a:schemeClr val="bg2"/>
                </a:solidFill>
                <a:sym typeface="Wingdings" pitchFamily="2" charset="2"/>
              </a:rPr>
              <a:t></a:t>
            </a:r>
          </a:p>
        </p:txBody>
      </p:sp>
    </p:spTree>
    <p:extLst>
      <p:ext uri="{BB962C8B-B14F-4D97-AF65-F5344CB8AC3E}">
        <p14:creationId xmlns:p14="http://schemas.microsoft.com/office/powerpoint/2010/main" val="4213653399"/>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2AFD89-26BF-BB4B-92CB-991674BBE205}"/>
              </a:ext>
            </a:extLst>
          </p:cNvPr>
          <p:cNvSpPr>
            <a:spLocks noGrp="1"/>
          </p:cNvSpPr>
          <p:nvPr>
            <p:ph type="title"/>
          </p:nvPr>
        </p:nvSpPr>
        <p:spPr/>
        <p:txBody>
          <a:bodyPr>
            <a:noAutofit/>
          </a:bodyPr>
          <a:lstStyle/>
          <a:p>
            <a:r>
              <a:rPr lang="en-US" sz="6600" dirty="0"/>
              <a:t>What about the planning of a real observation? </a:t>
            </a:r>
          </a:p>
        </p:txBody>
      </p:sp>
      <p:grpSp>
        <p:nvGrpSpPr>
          <p:cNvPr id="6" name="Group 5">
            <a:extLst>
              <a:ext uri="{FF2B5EF4-FFF2-40B4-BE49-F238E27FC236}">
                <a16:creationId xmlns:a16="http://schemas.microsoft.com/office/drawing/2014/main" id="{7FD8DC3B-9451-E044-8C52-2F40012F7D8E}"/>
              </a:ext>
            </a:extLst>
          </p:cNvPr>
          <p:cNvGrpSpPr>
            <a:grpSpLocks noChangeAspect="1"/>
          </p:cNvGrpSpPr>
          <p:nvPr/>
        </p:nvGrpSpPr>
        <p:grpSpPr>
          <a:xfrm>
            <a:off x="2649213" y="2124044"/>
            <a:ext cx="10255638" cy="8786390"/>
            <a:chOff x="1824704" y="512959"/>
            <a:chExt cx="5127819" cy="4393195"/>
          </a:xfrm>
        </p:grpSpPr>
        <p:pic>
          <p:nvPicPr>
            <p:cNvPr id="4" name="Picture 3">
              <a:extLst>
                <a:ext uri="{FF2B5EF4-FFF2-40B4-BE49-F238E27FC236}">
                  <a16:creationId xmlns:a16="http://schemas.microsoft.com/office/drawing/2014/main" id="{C4CAB826-203E-DE42-9E23-A96AE7EB84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4704" y="512959"/>
              <a:ext cx="5127819" cy="4393195"/>
            </a:xfrm>
            <a:prstGeom prst="rect">
              <a:avLst/>
            </a:prstGeom>
          </p:spPr>
        </p:pic>
        <p:sp>
          <p:nvSpPr>
            <p:cNvPr id="5" name="Rectangle 4">
              <a:extLst>
                <a:ext uri="{FF2B5EF4-FFF2-40B4-BE49-F238E27FC236}">
                  <a16:creationId xmlns:a16="http://schemas.microsoft.com/office/drawing/2014/main" id="{B009CBDC-FA79-2F4D-86CA-B1BF853C73BC}"/>
                </a:ext>
              </a:extLst>
            </p:cNvPr>
            <p:cNvSpPr>
              <a:spLocks noChangeAspect="1"/>
            </p:cNvSpPr>
            <p:nvPr/>
          </p:nvSpPr>
          <p:spPr>
            <a:xfrm>
              <a:off x="4249415" y="2181876"/>
              <a:ext cx="278397" cy="931024"/>
            </a:xfrm>
            <a:prstGeom prst="rect">
              <a:avLst/>
            </a:prstGeom>
            <a:noFill/>
          </p:spPr>
          <p:txBody>
            <a:bodyPr wrap="square" lIns="91440" tIns="45720" rIns="91440" bIns="45720">
              <a:spAutoFit/>
            </a:bodyPr>
            <a:lstStyle/>
            <a:p>
              <a:pPr algn="ctr"/>
              <a:r>
                <a:rPr lang="en-US" sz="11500" b="0" cap="none" spc="0" dirty="0">
                  <a:ln w="0"/>
                  <a:solidFill>
                    <a:schemeClr val="bg2"/>
                  </a:solidFill>
                  <a:effectLst>
                    <a:outerShdw blurRad="38100" dist="25400" dir="5400000" algn="ctr" rotWithShape="0">
                      <a:srgbClr val="6E747A">
                        <a:alpha val="43000"/>
                      </a:srgbClr>
                    </a:outerShdw>
                  </a:effectLst>
                </a:rPr>
                <a:t>?</a:t>
              </a:r>
            </a:p>
          </p:txBody>
        </p:sp>
      </p:grpSp>
      <p:sp>
        <p:nvSpPr>
          <p:cNvPr id="7" name="TextBox 6">
            <a:extLst>
              <a:ext uri="{FF2B5EF4-FFF2-40B4-BE49-F238E27FC236}">
                <a16:creationId xmlns:a16="http://schemas.microsoft.com/office/drawing/2014/main" id="{C9F75F01-0E29-EA44-9725-7BB0A7F640F2}"/>
              </a:ext>
            </a:extLst>
          </p:cNvPr>
          <p:cNvSpPr txBox="1"/>
          <p:nvPr/>
        </p:nvSpPr>
        <p:spPr>
          <a:xfrm>
            <a:off x="13715673" y="4260701"/>
            <a:ext cx="8077200" cy="33137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1000"/>
              </a:spcBef>
              <a:spcAft>
                <a:spcPts val="0"/>
              </a:spcAft>
              <a:buClrTx/>
              <a:buSzTx/>
              <a:buFontTx/>
              <a:buNone/>
              <a:tabLst/>
            </a:pPr>
            <a:r>
              <a:rPr kumimoji="0" lang="en-US" sz="4800" b="0" i="0" u="none" strike="noStrike" cap="none" spc="0" normalizeH="0" baseline="0" dirty="0">
                <a:ln>
                  <a:noFill/>
                </a:ln>
                <a:solidFill>
                  <a:schemeClr val="accent4">
                    <a:hueOff val="-3600000"/>
                    <a:lumOff val="-20194"/>
                  </a:schemeClr>
                </a:solidFill>
                <a:effectLst/>
                <a:uFillTx/>
                <a:latin typeface="+mn-lt"/>
                <a:ea typeface="+mn-ea"/>
                <a:cs typeface="+mn-cs"/>
                <a:sym typeface="Avenir Book"/>
              </a:rPr>
              <a:t>What are the considerations of such a plan?</a:t>
            </a:r>
          </a:p>
          <a:p>
            <a:pPr marL="0" marR="0" indent="0" algn="l" defTabSz="825500" rtl="0" fontAlgn="auto" latinLnBrk="0" hangingPunct="0">
              <a:lnSpc>
                <a:spcPct val="100000"/>
              </a:lnSpc>
              <a:spcBef>
                <a:spcPts val="1000"/>
              </a:spcBef>
              <a:spcAft>
                <a:spcPts val="0"/>
              </a:spcAft>
              <a:buClrTx/>
              <a:buSzTx/>
              <a:buFontTx/>
              <a:buNone/>
              <a:tabLst/>
            </a:pPr>
            <a:r>
              <a:rPr lang="en-US" dirty="0"/>
              <a:t>What does the observer need to know? </a:t>
            </a:r>
            <a:endParaRPr kumimoji="0" lang="en-US" sz="4800" b="0" i="0" u="none" strike="noStrike" cap="none" spc="0" normalizeH="0" baseline="0" dirty="0">
              <a:ln>
                <a:noFill/>
              </a:ln>
              <a:solidFill>
                <a:schemeClr val="accent4">
                  <a:hueOff val="-3600000"/>
                  <a:lumOff val="-20194"/>
                </a:schemeClr>
              </a:solidFill>
              <a:effectLst/>
              <a:uFillTx/>
              <a:latin typeface="+mn-lt"/>
              <a:ea typeface="+mn-ea"/>
              <a:cs typeface="+mn-cs"/>
              <a:sym typeface="Avenir Book"/>
            </a:endParaRPr>
          </a:p>
        </p:txBody>
      </p:sp>
    </p:spTree>
    <p:extLst>
      <p:ext uri="{BB962C8B-B14F-4D97-AF65-F5344CB8AC3E}">
        <p14:creationId xmlns:p14="http://schemas.microsoft.com/office/powerpoint/2010/main" val="2804810490"/>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88FF040-8AB1-0F40-92FE-0E61291E7970}"/>
              </a:ext>
            </a:extLst>
          </p:cNvPr>
          <p:cNvSpPr>
            <a:spLocks noGrp="1"/>
          </p:cNvSpPr>
          <p:nvPr>
            <p:ph type="title"/>
          </p:nvPr>
        </p:nvSpPr>
        <p:spPr/>
        <p:txBody>
          <a:bodyPr/>
          <a:lstStyle/>
          <a:p>
            <a:r>
              <a:rPr lang="en-US" dirty="0"/>
              <a:t>The MSA is not an ‘ideal’ grid - I</a:t>
            </a:r>
          </a:p>
        </p:txBody>
      </p:sp>
      <p:grpSp>
        <p:nvGrpSpPr>
          <p:cNvPr id="6" name="Group 5">
            <a:extLst>
              <a:ext uri="{FF2B5EF4-FFF2-40B4-BE49-F238E27FC236}">
                <a16:creationId xmlns:a16="http://schemas.microsoft.com/office/drawing/2014/main" id="{ED69C15C-F448-9F49-84E8-0E5B5DABF2CE}"/>
              </a:ext>
            </a:extLst>
          </p:cNvPr>
          <p:cNvGrpSpPr>
            <a:grpSpLocks noChangeAspect="1"/>
          </p:cNvGrpSpPr>
          <p:nvPr/>
        </p:nvGrpSpPr>
        <p:grpSpPr>
          <a:xfrm>
            <a:off x="3278884" y="1756371"/>
            <a:ext cx="13416790" cy="10471231"/>
            <a:chOff x="30840" y="580037"/>
            <a:chExt cx="5779119" cy="4510355"/>
          </a:xfrm>
        </p:grpSpPr>
        <p:pic>
          <p:nvPicPr>
            <p:cNvPr id="7" name="Picture 6">
              <a:extLst>
                <a:ext uri="{FF2B5EF4-FFF2-40B4-BE49-F238E27FC236}">
                  <a16:creationId xmlns:a16="http://schemas.microsoft.com/office/drawing/2014/main" id="{EF526312-AF4D-F544-B764-F0F8FDAEF2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840" y="580037"/>
              <a:ext cx="5168115" cy="4510355"/>
            </a:xfrm>
            <a:prstGeom prst="rect">
              <a:avLst/>
            </a:prstGeom>
          </p:spPr>
        </p:pic>
        <p:sp>
          <p:nvSpPr>
            <p:cNvPr id="8" name="TextBox 7">
              <a:extLst>
                <a:ext uri="{FF2B5EF4-FFF2-40B4-BE49-F238E27FC236}">
                  <a16:creationId xmlns:a16="http://schemas.microsoft.com/office/drawing/2014/main" id="{1DF0D485-7605-D246-A343-AB44E9E243B2}"/>
                </a:ext>
              </a:extLst>
            </p:cNvPr>
            <p:cNvSpPr txBox="1"/>
            <p:nvPr/>
          </p:nvSpPr>
          <p:spPr>
            <a:xfrm>
              <a:off x="2155519" y="692988"/>
              <a:ext cx="2269036" cy="304913"/>
            </a:xfrm>
            <a:prstGeom prst="rect">
              <a:avLst/>
            </a:prstGeom>
            <a:noFill/>
          </p:spPr>
          <p:txBody>
            <a:bodyPr wrap="none" rtlCol="0">
              <a:spAutoFit/>
            </a:bodyPr>
            <a:lstStyle/>
            <a:p>
              <a:r>
                <a:rPr lang="en-US" sz="4000" dirty="0">
                  <a:solidFill>
                    <a:srgbClr val="0070C0"/>
                  </a:solidFill>
                </a:rPr>
                <a:t>Failed Closed Shutter </a:t>
              </a:r>
            </a:p>
          </p:txBody>
        </p:sp>
        <p:sp>
          <p:nvSpPr>
            <p:cNvPr id="9" name="TextBox 8">
              <a:extLst>
                <a:ext uri="{FF2B5EF4-FFF2-40B4-BE49-F238E27FC236}">
                  <a16:creationId xmlns:a16="http://schemas.microsoft.com/office/drawing/2014/main" id="{E5D83353-15A8-EB49-B63B-33F45C3D4B60}"/>
                </a:ext>
              </a:extLst>
            </p:cNvPr>
            <p:cNvSpPr txBox="1"/>
            <p:nvPr/>
          </p:nvSpPr>
          <p:spPr>
            <a:xfrm>
              <a:off x="2116476" y="4718440"/>
              <a:ext cx="3693483" cy="304913"/>
            </a:xfrm>
            <a:prstGeom prst="rect">
              <a:avLst/>
            </a:prstGeom>
            <a:noFill/>
          </p:spPr>
          <p:txBody>
            <a:bodyPr wrap="none" rtlCol="0">
              <a:spAutoFit/>
            </a:bodyPr>
            <a:lstStyle/>
            <a:p>
              <a:r>
                <a:rPr lang="en-US" sz="4000" dirty="0">
                  <a:solidFill>
                    <a:srgbClr val="0070C0"/>
                  </a:solidFill>
                </a:rPr>
                <a:t>Shorted rows/columns - also closed!</a:t>
              </a:r>
            </a:p>
          </p:txBody>
        </p:sp>
        <p:cxnSp>
          <p:nvCxnSpPr>
            <p:cNvPr id="10" name="Straight Arrow Connector 9">
              <a:extLst>
                <a:ext uri="{FF2B5EF4-FFF2-40B4-BE49-F238E27FC236}">
                  <a16:creationId xmlns:a16="http://schemas.microsoft.com/office/drawing/2014/main" id="{777B2265-0739-8845-A17D-98A7494E4C3C}"/>
                </a:ext>
              </a:extLst>
            </p:cNvPr>
            <p:cNvCxnSpPr>
              <a:cxnSpLocks/>
            </p:cNvCxnSpPr>
            <p:nvPr/>
          </p:nvCxnSpPr>
          <p:spPr>
            <a:xfrm flipH="1">
              <a:off x="2116476" y="1000650"/>
              <a:ext cx="1037690" cy="590448"/>
            </a:xfrm>
            <a:prstGeom prst="straightConnector1">
              <a:avLst/>
            </a:prstGeom>
            <a:ln w="12700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E3C1157B-4694-3E40-BD5A-CBCAE7489254}"/>
                </a:ext>
              </a:extLst>
            </p:cNvPr>
            <p:cNvCxnSpPr>
              <a:cxnSpLocks/>
            </p:cNvCxnSpPr>
            <p:nvPr/>
          </p:nvCxnSpPr>
          <p:spPr>
            <a:xfrm flipH="1">
              <a:off x="2441273" y="1077412"/>
              <a:ext cx="1005156" cy="2031939"/>
            </a:xfrm>
            <a:prstGeom prst="straightConnector1">
              <a:avLst/>
            </a:prstGeom>
            <a:ln w="12700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0B6B63E4-2A5D-314A-AD07-7BDCF188ABE2}"/>
                </a:ext>
              </a:extLst>
            </p:cNvPr>
            <p:cNvCxnSpPr>
              <a:cxnSpLocks/>
            </p:cNvCxnSpPr>
            <p:nvPr/>
          </p:nvCxnSpPr>
          <p:spPr>
            <a:xfrm flipV="1">
              <a:off x="3154166" y="4241998"/>
              <a:ext cx="167183" cy="363663"/>
            </a:xfrm>
            <a:prstGeom prst="straightConnector1">
              <a:avLst/>
            </a:prstGeom>
            <a:ln w="12700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A3939F70-28D4-7B48-B9A8-69D9288A57E1}"/>
                </a:ext>
              </a:extLst>
            </p:cNvPr>
            <p:cNvCxnSpPr>
              <a:cxnSpLocks/>
            </p:cNvCxnSpPr>
            <p:nvPr/>
          </p:nvCxnSpPr>
          <p:spPr>
            <a:xfrm flipH="1" flipV="1">
              <a:off x="2116476" y="4344040"/>
              <a:ext cx="1037692" cy="350550"/>
            </a:xfrm>
            <a:prstGeom prst="straightConnector1">
              <a:avLst/>
            </a:prstGeom>
            <a:ln w="127000">
              <a:solidFill>
                <a:schemeClr val="bg2"/>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6" name="Straight Arrow Connector 15">
            <a:extLst>
              <a:ext uri="{FF2B5EF4-FFF2-40B4-BE49-F238E27FC236}">
                <a16:creationId xmlns:a16="http://schemas.microsoft.com/office/drawing/2014/main" id="{FB9A9F14-31C3-C64F-918A-52E7FC66396A}"/>
              </a:ext>
            </a:extLst>
          </p:cNvPr>
          <p:cNvCxnSpPr>
            <a:cxnSpLocks/>
          </p:cNvCxnSpPr>
          <p:nvPr/>
        </p:nvCxnSpPr>
        <p:spPr>
          <a:xfrm flipH="1">
            <a:off x="6355439" y="2732865"/>
            <a:ext cx="2173872" cy="1040571"/>
          </a:xfrm>
          <a:prstGeom prst="straightConnector1">
            <a:avLst/>
          </a:prstGeom>
          <a:ln w="127000">
            <a:solidFill>
              <a:schemeClr val="bg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2711074"/>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490347-5385-EC41-B149-24F9A125B4C1}"/>
              </a:ext>
            </a:extLst>
          </p:cNvPr>
          <p:cNvSpPr>
            <a:spLocks noGrp="1"/>
          </p:cNvSpPr>
          <p:nvPr>
            <p:ph type="title"/>
          </p:nvPr>
        </p:nvSpPr>
        <p:spPr/>
        <p:txBody>
          <a:bodyPr/>
          <a:lstStyle/>
          <a:p>
            <a:r>
              <a:rPr lang="en-US" dirty="0"/>
              <a:t>The MSA is not an ‘ideal’ grid - II</a:t>
            </a:r>
          </a:p>
        </p:txBody>
      </p:sp>
      <p:pic>
        <p:nvPicPr>
          <p:cNvPr id="4" name="Picture 3">
            <a:extLst>
              <a:ext uri="{FF2B5EF4-FFF2-40B4-BE49-F238E27FC236}">
                <a16:creationId xmlns:a16="http://schemas.microsoft.com/office/drawing/2014/main" id="{0C7AB7D8-6582-EC48-8194-0BB82E80B26C}"/>
              </a:ext>
            </a:extLst>
          </p:cNvPr>
          <p:cNvPicPr>
            <a:picLocks noChangeAspect="1"/>
          </p:cNvPicPr>
          <p:nvPr/>
        </p:nvPicPr>
        <p:blipFill>
          <a:blip r:embed="rId3"/>
          <a:stretch>
            <a:fillRect/>
          </a:stretch>
        </p:blipFill>
        <p:spPr>
          <a:xfrm>
            <a:off x="1248833" y="2426651"/>
            <a:ext cx="15003780" cy="7543800"/>
          </a:xfrm>
          <a:prstGeom prst="rect">
            <a:avLst/>
          </a:prstGeom>
        </p:spPr>
      </p:pic>
      <p:sp>
        <p:nvSpPr>
          <p:cNvPr id="5" name="TextBox 4">
            <a:extLst>
              <a:ext uri="{FF2B5EF4-FFF2-40B4-BE49-F238E27FC236}">
                <a16:creationId xmlns:a16="http://schemas.microsoft.com/office/drawing/2014/main" id="{CE097A5F-03C5-A945-9D5B-1925531A7A9F}"/>
              </a:ext>
            </a:extLst>
          </p:cNvPr>
          <p:cNvSpPr txBox="1"/>
          <p:nvPr/>
        </p:nvSpPr>
        <p:spPr>
          <a:xfrm>
            <a:off x="16432554" y="5605153"/>
            <a:ext cx="7698685" cy="436529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571500" marR="0" indent="-571500" algn="l" defTabSz="825500" rtl="0" fontAlgn="auto" latinLnBrk="0" hangingPunct="0">
              <a:lnSpc>
                <a:spcPct val="100000"/>
              </a:lnSpc>
              <a:spcBef>
                <a:spcPts val="1000"/>
              </a:spcBef>
              <a:spcAft>
                <a:spcPts val="0"/>
              </a:spcAft>
              <a:buClrTx/>
              <a:buSzTx/>
              <a:buFont typeface="Arial" panose="020B0604020202020204" pitchFamily="34" charset="0"/>
              <a:buChar char="•"/>
              <a:tabLst/>
            </a:pPr>
            <a:r>
              <a:rPr kumimoji="0" lang="en-US" sz="3600" b="0" i="0" u="none" strike="noStrike" cap="none" spc="0" normalizeH="0" baseline="0" dirty="0">
                <a:ln>
                  <a:noFill/>
                </a:ln>
                <a:solidFill>
                  <a:schemeClr val="accent4">
                    <a:hueOff val="-3600000"/>
                    <a:lumOff val="-20194"/>
                  </a:schemeClr>
                </a:solidFill>
                <a:effectLst/>
                <a:uFillTx/>
                <a:latin typeface="+mn-lt"/>
                <a:ea typeface="+mn-ea"/>
                <a:cs typeface="+mn-cs"/>
                <a:sym typeface="Avenir Book"/>
              </a:rPr>
              <a:t>Disp</a:t>
            </a:r>
            <a:r>
              <a:rPr lang="en-US" sz="3600" dirty="0"/>
              <a:t>ersed light falling on a failed-open shutter can contaminate spectrum of target</a:t>
            </a:r>
          </a:p>
          <a:p>
            <a:pPr marL="571500" marR="0" indent="-571500" algn="l" defTabSz="825500" rtl="0" fontAlgn="auto" latinLnBrk="0" hangingPunct="0">
              <a:lnSpc>
                <a:spcPct val="100000"/>
              </a:lnSpc>
              <a:spcBef>
                <a:spcPts val="1000"/>
              </a:spcBef>
              <a:spcAft>
                <a:spcPts val="0"/>
              </a:spcAft>
              <a:buClrTx/>
              <a:buSzTx/>
              <a:buFont typeface="Arial" panose="020B0604020202020204" pitchFamily="34" charset="0"/>
              <a:buChar char="•"/>
              <a:tabLst/>
            </a:pPr>
            <a:r>
              <a:rPr lang="en-US" sz="3600" dirty="0"/>
              <a:t>C</a:t>
            </a:r>
            <a:r>
              <a:rPr kumimoji="0" lang="en-US" sz="3600" b="0" i="0" u="none" strike="noStrike" cap="none" spc="0" normalizeH="0" baseline="0" dirty="0">
                <a:ln>
                  <a:noFill/>
                </a:ln>
                <a:solidFill>
                  <a:schemeClr val="accent4">
                    <a:hueOff val="-3600000"/>
                    <a:lumOff val="-20194"/>
                  </a:schemeClr>
                </a:solidFill>
                <a:effectLst/>
                <a:uFillTx/>
                <a:latin typeface="+mn-lt"/>
                <a:ea typeface="+mn-ea"/>
                <a:cs typeface="+mn-cs"/>
                <a:sym typeface="Avenir Book"/>
              </a:rPr>
              <a:t>losed shutter are nor perfectly opa</a:t>
            </a:r>
            <a:r>
              <a:rPr lang="en-US" sz="3600" dirty="0"/>
              <a:t>que</a:t>
            </a:r>
          </a:p>
          <a:p>
            <a:pPr marL="571500" marR="0" indent="-571500" algn="l" defTabSz="825500" rtl="0" fontAlgn="auto" latinLnBrk="0" hangingPunct="0">
              <a:lnSpc>
                <a:spcPct val="100000"/>
              </a:lnSpc>
              <a:spcBef>
                <a:spcPts val="1000"/>
              </a:spcBef>
              <a:spcAft>
                <a:spcPts val="0"/>
              </a:spcAft>
              <a:buClrTx/>
              <a:buSzTx/>
              <a:buFont typeface="Arial" panose="020B0604020202020204" pitchFamily="34" charset="0"/>
              <a:buChar char="•"/>
              <a:tabLst/>
            </a:pPr>
            <a:r>
              <a:rPr kumimoji="0" lang="en-US" sz="3600" b="0" i="0" u="none" strike="noStrike" cap="none" spc="0" normalizeH="0" baseline="0" dirty="0">
                <a:ln>
                  <a:noFill/>
                </a:ln>
                <a:solidFill>
                  <a:schemeClr val="accent4">
                    <a:hueOff val="-3600000"/>
                    <a:lumOff val="-20194"/>
                  </a:schemeClr>
                </a:solidFill>
                <a:effectLst/>
                <a:uFillTx/>
                <a:latin typeface="+mn-lt"/>
                <a:ea typeface="+mn-ea"/>
                <a:cs typeface="+mn-cs"/>
                <a:sym typeface="Avenir Book"/>
              </a:rPr>
              <a:t>The status of failed open/failed closed shutters can evolve</a:t>
            </a:r>
          </a:p>
        </p:txBody>
      </p:sp>
    </p:spTree>
    <p:extLst>
      <p:ext uri="{BB962C8B-B14F-4D97-AF65-F5344CB8AC3E}">
        <p14:creationId xmlns:p14="http://schemas.microsoft.com/office/powerpoint/2010/main" val="1947809427"/>
      </p:ext>
    </p:extLst>
  </p:cSld>
  <p:clrMapOvr>
    <a:masterClrMapping/>
  </p:clrMapOvr>
  <p:transition spd="med"/>
</p:sld>
</file>

<file path=ppt/theme/theme1.xml><?xml version="1.0" encoding="utf-8"?>
<a:theme xmlns:a="http://schemas.openxmlformats.org/drawingml/2006/main" name="MasterClassWorkshop_no_ESA">
  <a:themeElements>
    <a:clrScheme name="White">
      <a:dk1>
        <a:srgbClr val="5E5E5E"/>
      </a:dk1>
      <a:lt1>
        <a:srgbClr val="FFFFFF"/>
      </a:lt1>
      <a:dk2>
        <a:srgbClr val="FFFFFF"/>
      </a:dk2>
      <a:lt2>
        <a:srgbClr val="E9C674"/>
      </a:lt2>
      <a:accent1>
        <a:srgbClr val="3D6A80"/>
      </a:accent1>
      <a:accent2>
        <a:srgbClr val="9A762F"/>
      </a:accent2>
      <a:accent3>
        <a:srgbClr val="CA7872"/>
      </a:accent3>
      <a:accent4>
        <a:srgbClr val="929292"/>
      </a:accent4>
      <a:accent5>
        <a:srgbClr val="212121"/>
      </a:accent5>
      <a:accent6>
        <a:srgbClr val="929000"/>
      </a:accent6>
      <a:hlink>
        <a:srgbClr val="0000FF"/>
      </a:hlink>
      <a:folHlink>
        <a:srgbClr val="FF00FF"/>
      </a:folHlink>
    </a:clrScheme>
    <a:fontScheme name="White">
      <a:majorFont>
        <a:latin typeface="Avenir Roman"/>
        <a:ea typeface="Avenir Roman"/>
        <a:cs typeface="Avenir Roman"/>
      </a:majorFont>
      <a:minorFont>
        <a:latin typeface="Avenir Book"/>
        <a:ea typeface="Avenir Book"/>
        <a:cs typeface="Avenir Book"/>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lumOff val="-12591"/>
          </a:schemeClr>
        </a:solidFill>
        <a:ln w="12700" cap="flat">
          <a:noFill/>
          <a:miter lim="400000"/>
        </a:ln>
        <a:effectLst/>
        <a:sp3d/>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Avenir Book"/>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76200" cap="flat">
          <a:solidFill>
            <a:schemeClr val="accent5">
              <a:lumOff val="13067"/>
            </a:schemeClr>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825500" rtl="0" fontAlgn="auto" latinLnBrk="0" hangingPunct="0">
          <a:lnSpc>
            <a:spcPct val="100000"/>
          </a:lnSpc>
          <a:spcBef>
            <a:spcPts val="1000"/>
          </a:spcBef>
          <a:spcAft>
            <a:spcPts val="0"/>
          </a:spcAft>
          <a:buClrTx/>
          <a:buSzTx/>
          <a:buFontTx/>
          <a:buNone/>
          <a:tabLst/>
          <a:defRPr kumimoji="0" sz="4800" b="0" i="0" u="none" strike="noStrike" cap="none" spc="0" normalizeH="0" baseline="0">
            <a:ln>
              <a:noFill/>
            </a:ln>
            <a:solidFill>
              <a:schemeClr val="accent4">
                <a:hueOff val="-3600000"/>
                <a:lumOff val="-20194"/>
              </a:schemeClr>
            </a:solidFill>
            <a:effectLst/>
            <a:uFillTx/>
            <a:latin typeface="+mn-lt"/>
            <a:ea typeface="+mn-ea"/>
            <a:cs typeface="+mn-cs"/>
            <a:sym typeface="Avenir Book"/>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FFFFFF"/>
      </a:dk2>
      <a:lt2>
        <a:srgbClr val="E9C674"/>
      </a:lt2>
      <a:accent1>
        <a:srgbClr val="3D6A80"/>
      </a:accent1>
      <a:accent2>
        <a:srgbClr val="9A762F"/>
      </a:accent2>
      <a:accent3>
        <a:srgbClr val="CA7872"/>
      </a:accent3>
      <a:accent4>
        <a:srgbClr val="929292"/>
      </a:accent4>
      <a:accent5>
        <a:srgbClr val="212121"/>
      </a:accent5>
      <a:accent6>
        <a:srgbClr val="929000"/>
      </a:accent6>
      <a:hlink>
        <a:srgbClr val="0000FF"/>
      </a:hlink>
      <a:folHlink>
        <a:srgbClr val="FF00FF"/>
      </a:folHlink>
    </a:clrScheme>
    <a:fontScheme name="White">
      <a:majorFont>
        <a:latin typeface="Avenir Roman"/>
        <a:ea typeface="Avenir Roman"/>
        <a:cs typeface="Avenir Roman"/>
      </a:majorFont>
      <a:minorFont>
        <a:latin typeface="Avenir Book"/>
        <a:ea typeface="Avenir Book"/>
        <a:cs typeface="Avenir Book"/>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lumOff val="-12591"/>
          </a:schemeClr>
        </a:solidFill>
        <a:ln w="12700" cap="flat">
          <a:noFill/>
          <a:miter lim="400000"/>
        </a:ln>
        <a:effectLst/>
        <a:sp3d/>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Avenir Book"/>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76200" cap="flat">
          <a:solidFill>
            <a:schemeClr val="accent5">
              <a:lumOff val="13067"/>
            </a:schemeClr>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825500" rtl="0" fontAlgn="auto" latinLnBrk="0" hangingPunct="0">
          <a:lnSpc>
            <a:spcPct val="100000"/>
          </a:lnSpc>
          <a:spcBef>
            <a:spcPts val="1000"/>
          </a:spcBef>
          <a:spcAft>
            <a:spcPts val="0"/>
          </a:spcAft>
          <a:buClrTx/>
          <a:buSzTx/>
          <a:buFontTx/>
          <a:buNone/>
          <a:tabLst/>
          <a:defRPr kumimoji="0" sz="4800" b="0" i="0" u="none" strike="noStrike" cap="none" spc="0" normalizeH="0" baseline="0">
            <a:ln>
              <a:noFill/>
            </a:ln>
            <a:solidFill>
              <a:schemeClr val="accent4">
                <a:hueOff val="-3600000"/>
                <a:lumOff val="-20194"/>
              </a:schemeClr>
            </a:solidFill>
            <a:effectLst/>
            <a:uFillTx/>
            <a:latin typeface="+mn-lt"/>
            <a:ea typeface="+mn-ea"/>
            <a:cs typeface="+mn-cs"/>
            <a:sym typeface="Avenir Book"/>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emplate>MasterClassWorkshop_no_ESA.thmx</Template>
  <TotalTime>4785</TotalTime>
  <Words>1885</Words>
  <Application>Microsoft Macintosh PowerPoint</Application>
  <PresentationFormat>Custom</PresentationFormat>
  <Paragraphs>133</Paragraphs>
  <Slides>26</Slides>
  <Notes>23</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26</vt:i4>
      </vt:variant>
    </vt:vector>
  </HeadingPairs>
  <TitlesOfParts>
    <vt:vector size="38" baseType="lpstr">
      <vt:lpstr>Arial</vt:lpstr>
      <vt:lpstr>Avenir Book</vt:lpstr>
      <vt:lpstr>Avenir Heavy</vt:lpstr>
      <vt:lpstr>Avenir Roman</vt:lpstr>
      <vt:lpstr>Calibri</vt:lpstr>
      <vt:lpstr>Franklin Gothic Medium</vt:lpstr>
      <vt:lpstr>Helvetica Neue</vt:lpstr>
      <vt:lpstr>Helvetica Neue Light</vt:lpstr>
      <vt:lpstr>LucidaGrande</vt:lpstr>
      <vt:lpstr>Verdana</vt:lpstr>
      <vt:lpstr>Wingdings</vt:lpstr>
      <vt:lpstr>MasterClassWorkshop_no_ESA</vt:lpstr>
      <vt:lpstr>NIRSpec MOS mode:  an introduction</vt:lpstr>
      <vt:lpstr>The Micro Shutter Assembly (MSA)</vt:lpstr>
      <vt:lpstr>NIRSpec</vt:lpstr>
      <vt:lpstr>NIRSpec – light path</vt:lpstr>
      <vt:lpstr>Example MOS data - Testing</vt:lpstr>
      <vt:lpstr>MSA configuration - Testing</vt:lpstr>
      <vt:lpstr>What about the planning of a real observation? </vt:lpstr>
      <vt:lpstr>The MSA is not an ‘ideal’ grid - I</vt:lpstr>
      <vt:lpstr>The MSA is not an ‘ideal’ grid - II</vt:lpstr>
      <vt:lpstr>The MSA is a fixed grid</vt:lpstr>
      <vt:lpstr>Spectra on the detector have different length: PRISM</vt:lpstr>
      <vt:lpstr>Spectra on the detector have different length: G395H</vt:lpstr>
      <vt:lpstr>All this seem rather complicated…</vt:lpstr>
      <vt:lpstr>The answer: MSA Planning Tool (MPT)</vt:lpstr>
      <vt:lpstr>Multiplexing levels (optimal planning – real MSA)</vt:lpstr>
      <vt:lpstr>Main input to the MPT: catalog of sources</vt:lpstr>
      <vt:lpstr>Key parameter of MPT algorithm: Monte Carlo reshuffle </vt:lpstr>
      <vt:lpstr>Catalogue Key parameter: astrometric accuracy</vt:lpstr>
      <vt:lpstr>Key Planning Parameters:  Shutter Margin </vt:lpstr>
      <vt:lpstr>Key Planning Parameters:  Slitlet size</vt:lpstr>
      <vt:lpstr>Key Planning Parameters: Nodding &amp; Dithers</vt:lpstr>
      <vt:lpstr>Target Acquisition</vt:lpstr>
      <vt:lpstr>MSATA accuracy vs Catalogue accuracy</vt:lpstr>
      <vt:lpstr>MOS proposal timeline: with pre-imaging</vt:lpstr>
      <vt:lpstr>MOS proposal timeline: without pre-imaging</vt:lpstr>
      <vt:lpstr>Happy MOS proposal!!!</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Themiya Nanayakkara</cp:lastModifiedBy>
  <cp:revision>88</cp:revision>
  <cp:lastPrinted>2020-01-31T16:21:05Z</cp:lastPrinted>
  <dcterms:modified xsi:type="dcterms:W3CDTF">2022-11-28T10:30:44Z</dcterms:modified>
</cp:coreProperties>
</file>